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8" r:id="rId5"/>
    <p:sldMasterId id="2147483769" r:id="rId6"/>
    <p:sldMasterId id="2147483770" r:id="rId7"/>
    <p:sldMasterId id="2147483771" r:id="rId8"/>
    <p:sldMasterId id="2147483772" r:id="rId9"/>
    <p:sldMasterId id="2147483773" r:id="rId10"/>
    <p:sldMasterId id="2147483774"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Lst>
  <p:sldSz cy="5143500" cx="9144000"/>
  <p:notesSz cx="6858000" cy="9144000"/>
  <p:embeddedFontLst>
    <p:embeddedFont>
      <p:font typeface="Didact Gothic"/>
      <p:regular r:id="rId60"/>
    </p:embeddedFont>
    <p:embeddedFont>
      <p:font typeface="Helvetica Neue"/>
      <p:regular r:id="rId61"/>
      <p:bold r:id="rId62"/>
      <p:italic r:id="rId63"/>
      <p:boldItalic r:id="rId64"/>
    </p:embeddedFont>
    <p:embeddedFont>
      <p:font typeface="Helvetica Neue Light"/>
      <p:regular r:id="rId65"/>
      <p:bold r:id="rId66"/>
      <p:italic r:id="rId67"/>
      <p:boldItalic r:id="rId68"/>
    </p:embeddedFont>
    <p:embeddedFont>
      <p:font typeface="DM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778F5E-DD39-4C6D-A6A7-9897212636C4}">
  <a:tblStyle styleId="{E9778F5E-DD39-4C6D-A6A7-9897212636C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2" Type="http://schemas.openxmlformats.org/officeDocument/2006/relationships/font" Target="fonts/DMSans-boldItalic.fntdata"/><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71" Type="http://schemas.openxmlformats.org/officeDocument/2006/relationships/font" Target="fonts/DMSans-italic.fntdata"/><Relationship Id="rId70" Type="http://schemas.openxmlformats.org/officeDocument/2006/relationships/font" Target="fonts/DMSans-bold.fntdata"/><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8.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0.xml"/><Relationship Id="rId66" Type="http://schemas.openxmlformats.org/officeDocument/2006/relationships/font" Target="fonts/HelveticaNeueLight-bold.fntdata"/><Relationship Id="rId21" Type="http://schemas.openxmlformats.org/officeDocument/2006/relationships/slide" Target="slides/slide9.xml"/><Relationship Id="rId65" Type="http://schemas.openxmlformats.org/officeDocument/2006/relationships/font" Target="fonts/HelveticaNeueLight-regular.fntdata"/><Relationship Id="rId24" Type="http://schemas.openxmlformats.org/officeDocument/2006/relationships/slide" Target="slides/slide12.xml"/><Relationship Id="rId68" Type="http://schemas.openxmlformats.org/officeDocument/2006/relationships/font" Target="fonts/HelveticaNeueLight-boldItalic.fntdata"/><Relationship Id="rId23" Type="http://schemas.openxmlformats.org/officeDocument/2006/relationships/slide" Target="slides/slide11.xml"/><Relationship Id="rId67" Type="http://schemas.openxmlformats.org/officeDocument/2006/relationships/font" Target="fonts/HelveticaNeueLight-italic.fntdata"/><Relationship Id="rId60" Type="http://schemas.openxmlformats.org/officeDocument/2006/relationships/font" Target="fonts/DidactGothic-regular.fntdata"/><Relationship Id="rId26" Type="http://schemas.openxmlformats.org/officeDocument/2006/relationships/slide" Target="slides/slide14.xml"/><Relationship Id="rId25" Type="http://schemas.openxmlformats.org/officeDocument/2006/relationships/slide" Target="slides/slide13.xml"/><Relationship Id="rId69" Type="http://schemas.openxmlformats.org/officeDocument/2006/relationships/font" Target="fonts/DMSans-regular.fntdata"/><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11" Type="http://schemas.openxmlformats.org/officeDocument/2006/relationships/slideMaster" Target="slideMasters/slideMaster7.xml"/><Relationship Id="rId55" Type="http://schemas.openxmlformats.org/officeDocument/2006/relationships/slide" Target="slides/slide43.xml"/><Relationship Id="rId10" Type="http://schemas.openxmlformats.org/officeDocument/2006/relationships/slideMaster" Target="slideMasters/slideMaster6.xml"/><Relationship Id="rId54" Type="http://schemas.openxmlformats.org/officeDocument/2006/relationships/slide" Target="slides/slide42.xml"/><Relationship Id="rId13" Type="http://schemas.openxmlformats.org/officeDocument/2006/relationships/slide" Target="slides/slide1.xml"/><Relationship Id="rId57" Type="http://schemas.openxmlformats.org/officeDocument/2006/relationships/slide" Target="slides/slide45.xml"/><Relationship Id="rId12" Type="http://schemas.openxmlformats.org/officeDocument/2006/relationships/notesMaster" Target="notesMasters/notesMaster1.xml"/><Relationship Id="rId56" Type="http://schemas.openxmlformats.org/officeDocument/2006/relationships/slide" Target="slides/slide44.xml"/><Relationship Id="rId15" Type="http://schemas.openxmlformats.org/officeDocument/2006/relationships/slide" Target="slides/slide3.xml"/><Relationship Id="rId59" Type="http://schemas.openxmlformats.org/officeDocument/2006/relationships/slide" Target="slides/slide47.xml"/><Relationship Id="rId14" Type="http://schemas.openxmlformats.org/officeDocument/2006/relationships/slide" Target="slides/slide2.xml"/><Relationship Id="rId58" Type="http://schemas.openxmlformats.org/officeDocument/2006/relationships/slide" Target="slides/slide46.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e2f845d8c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1e2f845d8cc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e2f845d8c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e2f845d8c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u="sng">
                <a:solidFill>
                  <a:schemeClr val="dk1"/>
                </a:solidFill>
                <a:latin typeface="DM Sans"/>
                <a:ea typeface="DM Sans"/>
                <a:cs typeface="DM Sans"/>
                <a:sym typeface="DM Sans"/>
              </a:rPr>
              <a:t>https://poll-maker.com/QBXRHH1VO</a:t>
            </a:r>
            <a:endParaRPr>
              <a:solidFill>
                <a:schemeClr val="dk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8949897e6b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8949897e6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8949897e6b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8949897e6b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8949897e6b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8949897e6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8949897e6b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18949897e6b_0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e2f845d8c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e2f845d8c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e2f845d8c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e2f845d8c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e2f845d8c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e2f845d8c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e25395a22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e25395a22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e25395a22c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e25395a22c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2.png"/><Relationship Id="rId3" Type="http://schemas.openxmlformats.org/officeDocument/2006/relationships/image" Target="../media/image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1.png"/><Relationship Id="rId3"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 name="Shape 312"/>
        <p:cNvGrpSpPr/>
        <p:nvPr/>
      </p:nvGrpSpPr>
      <p:grpSpPr>
        <a:xfrm>
          <a:off x="0" y="0"/>
          <a:ext cx="0" cy="0"/>
          <a:chOff x="0" y="0"/>
          <a:chExt cx="0" cy="0"/>
        </a:xfrm>
      </p:grpSpPr>
      <p:sp>
        <p:nvSpPr>
          <p:cNvPr id="313" name="Google Shape;313;p10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4" name="Google Shape;314;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5" name="Google Shape;315;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6" name="Shape 316"/>
        <p:cNvGrpSpPr/>
        <p:nvPr/>
      </p:nvGrpSpPr>
      <p:grpSpPr>
        <a:xfrm>
          <a:off x="0" y="0"/>
          <a:ext cx="0" cy="0"/>
          <a:chOff x="0" y="0"/>
          <a:chExt cx="0" cy="0"/>
        </a:xfrm>
      </p:grpSpPr>
      <p:sp>
        <p:nvSpPr>
          <p:cNvPr id="317" name="Google Shape;317;p10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10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9" name="Google Shape;319;p10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0" name="Google Shape;320;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 name="Shape 321"/>
        <p:cNvGrpSpPr/>
        <p:nvPr/>
      </p:nvGrpSpPr>
      <p:grpSpPr>
        <a:xfrm>
          <a:off x="0" y="0"/>
          <a:ext cx="0" cy="0"/>
          <a:chOff x="0" y="0"/>
          <a:chExt cx="0" cy="0"/>
        </a:xfrm>
      </p:grpSpPr>
      <p:sp>
        <p:nvSpPr>
          <p:cNvPr id="322" name="Google Shape;322;p10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3" name="Google Shape;323;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4" name="Shape 324"/>
        <p:cNvGrpSpPr/>
        <p:nvPr/>
      </p:nvGrpSpPr>
      <p:grpSpPr>
        <a:xfrm>
          <a:off x="0" y="0"/>
          <a:ext cx="0" cy="0"/>
          <a:chOff x="0" y="0"/>
          <a:chExt cx="0" cy="0"/>
        </a:xfrm>
      </p:grpSpPr>
      <p:sp>
        <p:nvSpPr>
          <p:cNvPr id="325" name="Google Shape;325;p11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6" name="Google Shape;326;p11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7" name="Google Shape;327;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8" name="Shape 328"/>
        <p:cNvGrpSpPr/>
        <p:nvPr/>
      </p:nvGrpSpPr>
      <p:grpSpPr>
        <a:xfrm>
          <a:off x="0" y="0"/>
          <a:ext cx="0" cy="0"/>
          <a:chOff x="0" y="0"/>
          <a:chExt cx="0" cy="0"/>
        </a:xfrm>
      </p:grpSpPr>
      <p:sp>
        <p:nvSpPr>
          <p:cNvPr id="329" name="Google Shape;329;p11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30" name="Google Shape;330;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1" name="Shape 331"/>
        <p:cNvGrpSpPr/>
        <p:nvPr/>
      </p:nvGrpSpPr>
      <p:grpSpPr>
        <a:xfrm>
          <a:off x="0" y="0"/>
          <a:ext cx="0" cy="0"/>
          <a:chOff x="0" y="0"/>
          <a:chExt cx="0" cy="0"/>
        </a:xfrm>
      </p:grpSpPr>
      <p:sp>
        <p:nvSpPr>
          <p:cNvPr id="332" name="Google Shape;332;p1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4" name="Google Shape;334;p11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5" name="Google Shape;335;p11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6" name="Google Shape;336;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7" name="Shape 337"/>
        <p:cNvGrpSpPr/>
        <p:nvPr/>
      </p:nvGrpSpPr>
      <p:grpSpPr>
        <a:xfrm>
          <a:off x="0" y="0"/>
          <a:ext cx="0" cy="0"/>
          <a:chOff x="0" y="0"/>
          <a:chExt cx="0" cy="0"/>
        </a:xfrm>
      </p:grpSpPr>
      <p:sp>
        <p:nvSpPr>
          <p:cNvPr id="338" name="Google Shape;338;p11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39" name="Google Shape;339;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0" name="Shape 340"/>
        <p:cNvGrpSpPr/>
        <p:nvPr/>
      </p:nvGrpSpPr>
      <p:grpSpPr>
        <a:xfrm>
          <a:off x="0" y="0"/>
          <a:ext cx="0" cy="0"/>
          <a:chOff x="0" y="0"/>
          <a:chExt cx="0" cy="0"/>
        </a:xfrm>
      </p:grpSpPr>
      <p:sp>
        <p:nvSpPr>
          <p:cNvPr id="341" name="Google Shape;341;p1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42" name="Google Shape;342;p114"/>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43" name="Google Shape;343;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4" name="Shape 344"/>
        <p:cNvGrpSpPr/>
        <p:nvPr/>
      </p:nvGrpSpPr>
      <p:grpSpPr>
        <a:xfrm>
          <a:off x="0" y="0"/>
          <a:ext cx="0" cy="0"/>
          <a:chOff x="0" y="0"/>
          <a:chExt cx="0" cy="0"/>
        </a:xfrm>
      </p:grpSpPr>
      <p:sp>
        <p:nvSpPr>
          <p:cNvPr id="345" name="Google Shape;345;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46" name="Shape 346"/>
        <p:cNvGrpSpPr/>
        <p:nvPr/>
      </p:nvGrpSpPr>
      <p:grpSpPr>
        <a:xfrm>
          <a:off x="0" y="0"/>
          <a:ext cx="0" cy="0"/>
          <a:chOff x="0" y="0"/>
          <a:chExt cx="0" cy="0"/>
        </a:xfrm>
      </p:grpSpPr>
      <p:pic>
        <p:nvPicPr>
          <p:cNvPr id="347" name="Google Shape;347;p1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48" name="Shape 348"/>
        <p:cNvGrpSpPr/>
        <p:nvPr/>
      </p:nvGrpSpPr>
      <p:grpSpPr>
        <a:xfrm>
          <a:off x="0" y="0"/>
          <a:ext cx="0" cy="0"/>
          <a:chOff x="0" y="0"/>
          <a:chExt cx="0" cy="0"/>
        </a:xfrm>
      </p:grpSpPr>
      <p:pic>
        <p:nvPicPr>
          <p:cNvPr id="349" name="Google Shape;349;p1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50" name="Shape 350"/>
        <p:cNvGrpSpPr/>
        <p:nvPr/>
      </p:nvGrpSpPr>
      <p:grpSpPr>
        <a:xfrm>
          <a:off x="0" y="0"/>
          <a:ext cx="0" cy="0"/>
          <a:chOff x="0" y="0"/>
          <a:chExt cx="0" cy="0"/>
        </a:xfrm>
      </p:grpSpPr>
      <p:pic>
        <p:nvPicPr>
          <p:cNvPr id="351" name="Google Shape;351;p11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52" name="Shape 352"/>
        <p:cNvGrpSpPr/>
        <p:nvPr/>
      </p:nvGrpSpPr>
      <p:grpSpPr>
        <a:xfrm>
          <a:off x="0" y="0"/>
          <a:ext cx="0" cy="0"/>
          <a:chOff x="0" y="0"/>
          <a:chExt cx="0" cy="0"/>
        </a:xfrm>
      </p:grpSpPr>
      <p:pic>
        <p:nvPicPr>
          <p:cNvPr id="353" name="Google Shape;353;p1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54" name="Shape 354"/>
        <p:cNvGrpSpPr/>
        <p:nvPr/>
      </p:nvGrpSpPr>
      <p:grpSpPr>
        <a:xfrm>
          <a:off x="0" y="0"/>
          <a:ext cx="0" cy="0"/>
          <a:chOff x="0" y="0"/>
          <a:chExt cx="0" cy="0"/>
        </a:xfrm>
      </p:grpSpPr>
      <p:pic>
        <p:nvPicPr>
          <p:cNvPr id="355" name="Google Shape;355;p1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56" name="Shape 356"/>
        <p:cNvGrpSpPr/>
        <p:nvPr/>
      </p:nvGrpSpPr>
      <p:grpSpPr>
        <a:xfrm>
          <a:off x="0" y="0"/>
          <a:ext cx="0" cy="0"/>
          <a:chOff x="0" y="0"/>
          <a:chExt cx="0" cy="0"/>
        </a:xfrm>
      </p:grpSpPr>
      <p:pic>
        <p:nvPicPr>
          <p:cNvPr id="357" name="Google Shape;357;p1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58" name="Shape 358"/>
        <p:cNvGrpSpPr/>
        <p:nvPr/>
      </p:nvGrpSpPr>
      <p:grpSpPr>
        <a:xfrm>
          <a:off x="0" y="0"/>
          <a:ext cx="0" cy="0"/>
          <a:chOff x="0" y="0"/>
          <a:chExt cx="0" cy="0"/>
        </a:xfrm>
      </p:grpSpPr>
      <p:pic>
        <p:nvPicPr>
          <p:cNvPr id="359" name="Google Shape;359;p1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360" name="Shape 360"/>
        <p:cNvGrpSpPr/>
        <p:nvPr/>
      </p:nvGrpSpPr>
      <p:grpSpPr>
        <a:xfrm>
          <a:off x="0" y="0"/>
          <a:ext cx="0" cy="0"/>
          <a:chOff x="0" y="0"/>
          <a:chExt cx="0" cy="0"/>
        </a:xfrm>
      </p:grpSpPr>
      <p:pic>
        <p:nvPicPr>
          <p:cNvPr id="361" name="Google Shape;361;p12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62" name="Shape 362"/>
        <p:cNvGrpSpPr/>
        <p:nvPr/>
      </p:nvGrpSpPr>
      <p:grpSpPr>
        <a:xfrm>
          <a:off x="0" y="0"/>
          <a:ext cx="0" cy="0"/>
          <a:chOff x="0" y="0"/>
          <a:chExt cx="0" cy="0"/>
        </a:xfrm>
      </p:grpSpPr>
      <p:pic>
        <p:nvPicPr>
          <p:cNvPr id="363" name="Google Shape;363;p1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64" name="Shape 364"/>
        <p:cNvGrpSpPr/>
        <p:nvPr/>
      </p:nvGrpSpPr>
      <p:grpSpPr>
        <a:xfrm>
          <a:off x="0" y="0"/>
          <a:ext cx="0" cy="0"/>
          <a:chOff x="0" y="0"/>
          <a:chExt cx="0" cy="0"/>
        </a:xfrm>
      </p:grpSpPr>
      <p:pic>
        <p:nvPicPr>
          <p:cNvPr id="365" name="Google Shape;365;p1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366" name="Shape 366"/>
        <p:cNvGrpSpPr/>
        <p:nvPr/>
      </p:nvGrpSpPr>
      <p:grpSpPr>
        <a:xfrm>
          <a:off x="0" y="0"/>
          <a:ext cx="0" cy="0"/>
          <a:chOff x="0" y="0"/>
          <a:chExt cx="0" cy="0"/>
        </a:xfrm>
      </p:grpSpPr>
      <p:pic>
        <p:nvPicPr>
          <p:cNvPr id="367" name="Google Shape;367;p1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368" name="Shape 368"/>
        <p:cNvGrpSpPr/>
        <p:nvPr/>
      </p:nvGrpSpPr>
      <p:grpSpPr>
        <a:xfrm>
          <a:off x="0" y="0"/>
          <a:ext cx="0" cy="0"/>
          <a:chOff x="0" y="0"/>
          <a:chExt cx="0" cy="0"/>
        </a:xfrm>
      </p:grpSpPr>
      <p:pic>
        <p:nvPicPr>
          <p:cNvPr id="369" name="Google Shape;369;p1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8" name="Shape 48"/>
        <p:cNvGrpSpPr/>
        <p:nvPr/>
      </p:nvGrpSpPr>
      <p:grpSpPr>
        <a:xfrm>
          <a:off x="0" y="0"/>
          <a:ext cx="0" cy="0"/>
          <a:chOff x="0" y="0"/>
          <a:chExt cx="0" cy="0"/>
        </a:xfrm>
      </p:grpSpPr>
      <p:pic>
        <p:nvPicPr>
          <p:cNvPr id="49" name="Google Shape;49;p1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 name="Shape 50"/>
        <p:cNvGrpSpPr/>
        <p:nvPr/>
      </p:nvGrpSpPr>
      <p:grpSpPr>
        <a:xfrm>
          <a:off x="0" y="0"/>
          <a:ext cx="0" cy="0"/>
          <a:chOff x="0" y="0"/>
          <a:chExt cx="0" cy="0"/>
        </a:xfrm>
      </p:grpSpPr>
      <p:sp>
        <p:nvSpPr>
          <p:cNvPr id="51" name="Google Shape;51;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2" name="Google Shape;52;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3" name="Google Shape;5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0" name="Google Shape;6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4" name="Google Shape;14;p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4" name="Google Shape;64;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5" name="Google Shape;6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sp>
        <p:nvSpPr>
          <p:cNvPr id="70" name="Google Shape;70;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1" name="Google Shape;71;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2" name="Google Shape;7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sp>
        <p:nvSpPr>
          <p:cNvPr id="74" name="Google Shape;74;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5" name="Google Shape;7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9" name="Google Shape;79;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0" name="Google Shape;80;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1" name="Google Shape;8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4" name="Google Shape;8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7" name="Google Shape;87;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8" name="Google Shape;8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4" name="Google Shape;104;p3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5" name="Google Shape;10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p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8" name="Google Shape;10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1" name="Google Shape;111;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2" name="Google Shape;11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3" name="Shape 113"/>
        <p:cNvGrpSpPr/>
        <p:nvPr/>
      </p:nvGrpSpPr>
      <p:grpSpPr>
        <a:xfrm>
          <a:off x="0" y="0"/>
          <a:ext cx="0" cy="0"/>
          <a:chOff x="0" y="0"/>
          <a:chExt cx="0" cy="0"/>
        </a:xfrm>
      </p:grpSpPr>
      <p:sp>
        <p:nvSpPr>
          <p:cNvPr id="114" name="Google Shape;114;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5" name="Google Shape;115;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6" name="Google Shape;116;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7" name="Google Shape;11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 name="Shape 121"/>
        <p:cNvGrpSpPr/>
        <p:nvPr/>
      </p:nvGrpSpPr>
      <p:grpSpPr>
        <a:xfrm>
          <a:off x="0" y="0"/>
          <a:ext cx="0" cy="0"/>
          <a:chOff x="0" y="0"/>
          <a:chExt cx="0" cy="0"/>
        </a:xfrm>
      </p:grpSpPr>
      <p:sp>
        <p:nvSpPr>
          <p:cNvPr id="122" name="Google Shape;122;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3" name="Google Shape;123;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4" name="Google Shape;12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5" name="Shape 125"/>
        <p:cNvGrpSpPr/>
        <p:nvPr/>
      </p:nvGrpSpPr>
      <p:grpSpPr>
        <a:xfrm>
          <a:off x="0" y="0"/>
          <a:ext cx="0" cy="0"/>
          <a:chOff x="0" y="0"/>
          <a:chExt cx="0" cy="0"/>
        </a:xfrm>
      </p:grpSpPr>
      <p:sp>
        <p:nvSpPr>
          <p:cNvPr id="126" name="Google Shape;126;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7" name="Google Shape;12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 name="Shape 128"/>
        <p:cNvGrpSpPr/>
        <p:nvPr/>
      </p:nvGrpSpPr>
      <p:grpSpPr>
        <a:xfrm>
          <a:off x="0" y="0"/>
          <a:ext cx="0" cy="0"/>
          <a:chOff x="0" y="0"/>
          <a:chExt cx="0" cy="0"/>
        </a:xfrm>
      </p:grpSpPr>
      <p:sp>
        <p:nvSpPr>
          <p:cNvPr id="129" name="Google Shape;129;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1" name="Google Shape;131;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2" name="Google Shape;132;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3" name="Google Shape;13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4" name="Shape 134"/>
        <p:cNvGrpSpPr/>
        <p:nvPr/>
      </p:nvGrpSpPr>
      <p:grpSpPr>
        <a:xfrm>
          <a:off x="0" y="0"/>
          <a:ext cx="0" cy="0"/>
          <a:chOff x="0" y="0"/>
          <a:chExt cx="0" cy="0"/>
        </a:xfrm>
      </p:grpSpPr>
      <p:sp>
        <p:nvSpPr>
          <p:cNvPr id="135" name="Google Shape;135;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36" name="Google Shape;13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9" name="Google Shape;139;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40" name="Google Shape;140;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
        <p:nvSpPr>
          <p:cNvPr id="142" name="Google Shape;142;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
    <p:spTree>
      <p:nvGrpSpPr>
        <p:cNvPr id="143" name="Shape 143"/>
        <p:cNvGrpSpPr/>
        <p:nvPr/>
      </p:nvGrpSpPr>
      <p:grpSpPr>
        <a:xfrm>
          <a:off x="0" y="0"/>
          <a:ext cx="0" cy="0"/>
          <a:chOff x="0" y="0"/>
          <a:chExt cx="0" cy="0"/>
        </a:xfrm>
      </p:grpSpPr>
      <p:pic>
        <p:nvPicPr>
          <p:cNvPr id="144" name="Google Shape;144;p4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id="146" name="Google Shape;146;p4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id="148" name="Google Shape;148;p4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49" name="Google Shape;149;p47"/>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150" name="Shape 150"/>
        <p:cNvGrpSpPr/>
        <p:nvPr/>
      </p:nvGrpSpPr>
      <p:grpSpPr>
        <a:xfrm>
          <a:off x="0" y="0"/>
          <a:ext cx="0" cy="0"/>
          <a:chOff x="0" y="0"/>
          <a:chExt cx="0" cy="0"/>
        </a:xfrm>
      </p:grpSpPr>
      <p:pic>
        <p:nvPicPr>
          <p:cNvPr id="151" name="Google Shape;151;p4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6" name="Shape 156"/>
        <p:cNvGrpSpPr/>
        <p:nvPr/>
      </p:nvGrpSpPr>
      <p:grpSpPr>
        <a:xfrm>
          <a:off x="0" y="0"/>
          <a:ext cx="0" cy="0"/>
          <a:chOff x="0" y="0"/>
          <a:chExt cx="0" cy="0"/>
        </a:xfrm>
      </p:grpSpPr>
      <p:pic>
        <p:nvPicPr>
          <p:cNvPr id="157" name="Google Shape;157;p5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id="159" name="Google Shape;159;p5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 name="Shape 160"/>
        <p:cNvGrpSpPr/>
        <p:nvPr/>
      </p:nvGrpSpPr>
      <p:grpSpPr>
        <a:xfrm>
          <a:off x="0" y="0"/>
          <a:ext cx="0" cy="0"/>
          <a:chOff x="0" y="0"/>
          <a:chExt cx="0" cy="0"/>
        </a:xfrm>
      </p:grpSpPr>
      <p:sp>
        <p:nvSpPr>
          <p:cNvPr id="161" name="Google Shape;161;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2" name="Google Shape;162;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3" name="Google Shape;163;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4" name="Shape 164"/>
        <p:cNvGrpSpPr/>
        <p:nvPr/>
      </p:nvGrpSpPr>
      <p:grpSpPr>
        <a:xfrm>
          <a:off x="0" y="0"/>
          <a:ext cx="0" cy="0"/>
          <a:chOff x="0" y="0"/>
          <a:chExt cx="0" cy="0"/>
        </a:xfrm>
      </p:grpSpPr>
      <p:sp>
        <p:nvSpPr>
          <p:cNvPr id="165" name="Google Shape;165;p5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6" name="Google Shape;166;p5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7" name="Google Shape;167;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8" name="Shape 168"/>
        <p:cNvGrpSpPr/>
        <p:nvPr/>
      </p:nvGrpSpPr>
      <p:grpSpPr>
        <a:xfrm>
          <a:off x="0" y="0"/>
          <a:ext cx="0" cy="0"/>
          <a:chOff x="0" y="0"/>
          <a:chExt cx="0" cy="0"/>
        </a:xfrm>
      </p:grpSpPr>
      <p:sp>
        <p:nvSpPr>
          <p:cNvPr id="169" name="Google Shape;169;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0" name="Google Shape;17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1" name="Shape 171"/>
        <p:cNvGrpSpPr/>
        <p:nvPr/>
      </p:nvGrpSpPr>
      <p:grpSpPr>
        <a:xfrm>
          <a:off x="0" y="0"/>
          <a:ext cx="0" cy="0"/>
          <a:chOff x="0" y="0"/>
          <a:chExt cx="0" cy="0"/>
        </a:xfrm>
      </p:grpSpPr>
      <p:sp>
        <p:nvSpPr>
          <p:cNvPr id="172" name="Google Shape;172;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3" name="Google Shape;173;p5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4" name="Google Shape;174;p5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5" name="Google Shape;175;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6" name="Shape 176"/>
        <p:cNvGrpSpPr/>
        <p:nvPr/>
      </p:nvGrpSpPr>
      <p:grpSpPr>
        <a:xfrm>
          <a:off x="0" y="0"/>
          <a:ext cx="0" cy="0"/>
          <a:chOff x="0" y="0"/>
          <a:chExt cx="0" cy="0"/>
        </a:xfrm>
      </p:grpSpPr>
      <p:sp>
        <p:nvSpPr>
          <p:cNvPr id="177" name="Google Shape;177;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8" name="Google Shape;17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9" name="Shape 179"/>
        <p:cNvGrpSpPr/>
        <p:nvPr/>
      </p:nvGrpSpPr>
      <p:grpSpPr>
        <a:xfrm>
          <a:off x="0" y="0"/>
          <a:ext cx="0" cy="0"/>
          <a:chOff x="0" y="0"/>
          <a:chExt cx="0" cy="0"/>
        </a:xfrm>
      </p:grpSpPr>
      <p:sp>
        <p:nvSpPr>
          <p:cNvPr id="180" name="Google Shape;180;p5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1" name="Google Shape;181;p5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2" name="Google Shape;18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3" name="Shape 183"/>
        <p:cNvGrpSpPr/>
        <p:nvPr/>
      </p:nvGrpSpPr>
      <p:grpSpPr>
        <a:xfrm>
          <a:off x="0" y="0"/>
          <a:ext cx="0" cy="0"/>
          <a:chOff x="0" y="0"/>
          <a:chExt cx="0" cy="0"/>
        </a:xfrm>
      </p:grpSpPr>
      <p:sp>
        <p:nvSpPr>
          <p:cNvPr id="184" name="Google Shape;184;p5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5" name="Google Shape;185;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 name="Shape 186"/>
        <p:cNvGrpSpPr/>
        <p:nvPr/>
      </p:nvGrpSpPr>
      <p:grpSpPr>
        <a:xfrm>
          <a:off x="0" y="0"/>
          <a:ext cx="0" cy="0"/>
          <a:chOff x="0" y="0"/>
          <a:chExt cx="0" cy="0"/>
        </a:xfrm>
      </p:grpSpPr>
      <p:sp>
        <p:nvSpPr>
          <p:cNvPr id="187" name="Google Shape;187;p5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9" name="Google Shape;189;p5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0" name="Google Shape;190;p5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1" name="Google Shape;19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 name="Shape 192"/>
        <p:cNvGrpSpPr/>
        <p:nvPr/>
      </p:nvGrpSpPr>
      <p:grpSpPr>
        <a:xfrm>
          <a:off x="0" y="0"/>
          <a:ext cx="0" cy="0"/>
          <a:chOff x="0" y="0"/>
          <a:chExt cx="0" cy="0"/>
        </a:xfrm>
      </p:grpSpPr>
      <p:sp>
        <p:nvSpPr>
          <p:cNvPr id="193" name="Google Shape;193;p6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94" name="Google Shape;19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5" name="Shape 195"/>
        <p:cNvGrpSpPr/>
        <p:nvPr/>
      </p:nvGrpSpPr>
      <p:grpSpPr>
        <a:xfrm>
          <a:off x="0" y="0"/>
          <a:ext cx="0" cy="0"/>
          <a:chOff x="0" y="0"/>
          <a:chExt cx="0" cy="0"/>
        </a:xfrm>
      </p:grpSpPr>
      <p:sp>
        <p:nvSpPr>
          <p:cNvPr id="196" name="Google Shape;196;p6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7" name="Google Shape;197;p6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98" name="Google Shape;198;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9" name="Shape 199"/>
        <p:cNvGrpSpPr/>
        <p:nvPr/>
      </p:nvGrpSpPr>
      <p:grpSpPr>
        <a:xfrm>
          <a:off x="0" y="0"/>
          <a:ext cx="0" cy="0"/>
          <a:chOff x="0" y="0"/>
          <a:chExt cx="0" cy="0"/>
        </a:xfrm>
      </p:grpSpPr>
      <p:sp>
        <p:nvSpPr>
          <p:cNvPr id="200" name="Google Shape;200;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01" name="Shape 201"/>
        <p:cNvGrpSpPr/>
        <p:nvPr/>
      </p:nvGrpSpPr>
      <p:grpSpPr>
        <a:xfrm>
          <a:off x="0" y="0"/>
          <a:ext cx="0" cy="0"/>
          <a:chOff x="0" y="0"/>
          <a:chExt cx="0" cy="0"/>
        </a:xfrm>
      </p:grpSpPr>
      <p:sp>
        <p:nvSpPr>
          <p:cNvPr id="202" name="Google Shape;202;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6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6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6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
    <p:spTree>
      <p:nvGrpSpPr>
        <p:cNvPr id="216" name="Shape 216"/>
        <p:cNvGrpSpPr/>
        <p:nvPr/>
      </p:nvGrpSpPr>
      <p:grpSpPr>
        <a:xfrm>
          <a:off x="0" y="0"/>
          <a:ext cx="0" cy="0"/>
          <a:chOff x="0" y="0"/>
          <a:chExt cx="0" cy="0"/>
        </a:xfrm>
      </p:grpSpPr>
      <p:pic>
        <p:nvPicPr>
          <p:cNvPr id="217" name="Google Shape;217;p7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1">
    <p:bg>
      <p:bgPr>
        <a:blipFill>
          <a:blip r:embed="rId2">
            <a:alphaModFix/>
          </a:blip>
          <a:stretch>
            <a:fillRect/>
          </a:stretch>
        </a:blipFill>
      </p:bgPr>
    </p:bg>
    <p:spTree>
      <p:nvGrpSpPr>
        <p:cNvPr id="218" name="Shape 218"/>
        <p:cNvGrpSpPr/>
        <p:nvPr/>
      </p:nvGrpSpPr>
      <p:grpSpPr>
        <a:xfrm>
          <a:off x="0" y="0"/>
          <a:ext cx="0" cy="0"/>
          <a:chOff x="0" y="0"/>
          <a:chExt cx="0" cy="0"/>
        </a:xfrm>
      </p:grpSpPr>
      <p:pic>
        <p:nvPicPr>
          <p:cNvPr id="219" name="Google Shape;219;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7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23" name="Shape 223"/>
        <p:cNvGrpSpPr/>
        <p:nvPr/>
      </p:nvGrpSpPr>
      <p:grpSpPr>
        <a:xfrm>
          <a:off x="0" y="0"/>
          <a:ext cx="0" cy="0"/>
          <a:chOff x="0" y="0"/>
          <a:chExt cx="0" cy="0"/>
        </a:xfrm>
      </p:grpSpPr>
      <p:pic>
        <p:nvPicPr>
          <p:cNvPr id="224" name="Google Shape;224;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7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7" name="Google Shape;227;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32" name="Shape 232"/>
        <p:cNvGrpSpPr/>
        <p:nvPr/>
      </p:nvGrpSpPr>
      <p:grpSpPr>
        <a:xfrm>
          <a:off x="0" y="0"/>
          <a:ext cx="0" cy="0"/>
          <a:chOff x="0" y="0"/>
          <a:chExt cx="0" cy="0"/>
        </a:xfrm>
      </p:grpSpPr>
      <p:sp>
        <p:nvSpPr>
          <p:cNvPr id="233" name="Google Shape;233;p7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4" name="Google Shape;234;p7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35" name="Google Shape;235;p7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40" name="Google Shape;240;p78"/>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241" name="Shape 241"/>
        <p:cNvGrpSpPr/>
        <p:nvPr/>
      </p:nvGrpSpPr>
      <p:grpSpPr>
        <a:xfrm>
          <a:off x="0" y="0"/>
          <a:ext cx="0" cy="0"/>
          <a:chOff x="0" y="0"/>
          <a:chExt cx="0" cy="0"/>
        </a:xfrm>
      </p:grpSpPr>
      <p:pic>
        <p:nvPicPr>
          <p:cNvPr id="242" name="Google Shape;242;p7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p8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48" name="Shape 248"/>
        <p:cNvGrpSpPr/>
        <p:nvPr/>
      </p:nvGrpSpPr>
      <p:grpSpPr>
        <a:xfrm>
          <a:off x="0" y="0"/>
          <a:ext cx="0" cy="0"/>
          <a:chOff x="0" y="0"/>
          <a:chExt cx="0" cy="0"/>
        </a:xfrm>
      </p:grpSpPr>
      <p:pic>
        <p:nvPicPr>
          <p:cNvPr id="249" name="Google Shape;249;p8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52" name="Shape 252"/>
        <p:cNvGrpSpPr/>
        <p:nvPr/>
      </p:nvGrpSpPr>
      <p:grpSpPr>
        <a:xfrm>
          <a:off x="0" y="0"/>
          <a:ext cx="0" cy="0"/>
          <a:chOff x="0" y="0"/>
          <a:chExt cx="0" cy="0"/>
        </a:xfrm>
      </p:grpSpPr>
      <p:pic>
        <p:nvPicPr>
          <p:cNvPr id="253" name="Google Shape;253;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54" name="Shape 254"/>
        <p:cNvGrpSpPr/>
        <p:nvPr/>
      </p:nvGrpSpPr>
      <p:grpSpPr>
        <a:xfrm>
          <a:off x="0" y="0"/>
          <a:ext cx="0" cy="0"/>
          <a:chOff x="0" y="0"/>
          <a:chExt cx="0" cy="0"/>
        </a:xfrm>
      </p:grpSpPr>
      <p:pic>
        <p:nvPicPr>
          <p:cNvPr id="255" name="Google Shape;255;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256" name="Shape 256"/>
        <p:cNvGrpSpPr/>
        <p:nvPr/>
      </p:nvGrpSpPr>
      <p:grpSpPr>
        <a:xfrm>
          <a:off x="0" y="0"/>
          <a:ext cx="0" cy="0"/>
          <a:chOff x="0" y="0"/>
          <a:chExt cx="0" cy="0"/>
        </a:xfrm>
      </p:grpSpPr>
      <p:pic>
        <p:nvPicPr>
          <p:cNvPr id="257" name="Google Shape;257;p8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8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261" name="Shape 261"/>
        <p:cNvGrpSpPr/>
        <p:nvPr/>
      </p:nvGrpSpPr>
      <p:grpSpPr>
        <a:xfrm>
          <a:off x="0" y="0"/>
          <a:ext cx="0" cy="0"/>
          <a:chOff x="0" y="0"/>
          <a:chExt cx="0" cy="0"/>
        </a:xfrm>
      </p:grpSpPr>
      <p:pic>
        <p:nvPicPr>
          <p:cNvPr id="262" name="Google Shape;262;p8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63" name="Shape 263"/>
        <p:cNvGrpSpPr/>
        <p:nvPr/>
      </p:nvGrpSpPr>
      <p:grpSpPr>
        <a:xfrm>
          <a:off x="0" y="0"/>
          <a:ext cx="0" cy="0"/>
          <a:chOff x="0" y="0"/>
          <a:chExt cx="0" cy="0"/>
        </a:xfrm>
      </p:grpSpPr>
      <p:pic>
        <p:nvPicPr>
          <p:cNvPr id="264" name="Google Shape;264;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265" name="Shape 265"/>
        <p:cNvGrpSpPr/>
        <p:nvPr/>
      </p:nvGrpSpPr>
      <p:grpSpPr>
        <a:xfrm>
          <a:off x="0" y="0"/>
          <a:ext cx="0" cy="0"/>
          <a:chOff x="0" y="0"/>
          <a:chExt cx="0" cy="0"/>
        </a:xfrm>
      </p:grpSpPr>
      <p:pic>
        <p:nvPicPr>
          <p:cNvPr id="266" name="Google Shape;266;p9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71" name="Shape 271"/>
        <p:cNvGrpSpPr/>
        <p:nvPr/>
      </p:nvGrpSpPr>
      <p:grpSpPr>
        <a:xfrm>
          <a:off x="0" y="0"/>
          <a:ext cx="0" cy="0"/>
          <a:chOff x="0" y="0"/>
          <a:chExt cx="0" cy="0"/>
        </a:xfrm>
      </p:grpSpPr>
      <p:pic>
        <p:nvPicPr>
          <p:cNvPr id="272" name="Google Shape;272;p9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73" name="Shape 273"/>
        <p:cNvGrpSpPr/>
        <p:nvPr/>
      </p:nvGrpSpPr>
      <p:grpSpPr>
        <a:xfrm>
          <a:off x="0" y="0"/>
          <a:ext cx="0" cy="0"/>
          <a:chOff x="0" y="0"/>
          <a:chExt cx="0" cy="0"/>
        </a:xfrm>
      </p:grpSpPr>
      <p:sp>
        <p:nvSpPr>
          <p:cNvPr id="274" name="Google Shape;274;p9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p9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9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9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80" name="Google Shape;280;p95"/>
          <p:cNvSpPr/>
          <p:nvPr/>
        </p:nvSpPr>
        <p:spPr>
          <a:xfrm>
            <a:off x="1089900" y="995400"/>
            <a:ext cx="6964200" cy="3152700"/>
          </a:xfrm>
          <a:prstGeom prst="rect">
            <a:avLst/>
          </a:prstGeom>
          <a:solidFill>
            <a:srgbClr val="B5B5B5">
              <a:alpha val="102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 name="Google Shape;29;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1" name="Shape 281"/>
        <p:cNvGrpSpPr/>
        <p:nvPr/>
      </p:nvGrpSpPr>
      <p:grpSpPr>
        <a:xfrm>
          <a:off x="0" y="0"/>
          <a:ext cx="0" cy="0"/>
          <a:chOff x="0" y="0"/>
          <a:chExt cx="0" cy="0"/>
        </a:xfrm>
      </p:grpSpPr>
      <p:pic>
        <p:nvPicPr>
          <p:cNvPr id="282" name="Google Shape;282;p9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83" name="Shape 283"/>
        <p:cNvGrpSpPr/>
        <p:nvPr/>
      </p:nvGrpSpPr>
      <p:grpSpPr>
        <a:xfrm>
          <a:off x="0" y="0"/>
          <a:ext cx="0" cy="0"/>
          <a:chOff x="0" y="0"/>
          <a:chExt cx="0" cy="0"/>
        </a:xfrm>
      </p:grpSpPr>
      <p:pic>
        <p:nvPicPr>
          <p:cNvPr id="284" name="Google Shape;284;p9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85" name="Shape 285"/>
        <p:cNvGrpSpPr/>
        <p:nvPr/>
      </p:nvGrpSpPr>
      <p:grpSpPr>
        <a:xfrm>
          <a:off x="0" y="0"/>
          <a:ext cx="0" cy="0"/>
          <a:chOff x="0" y="0"/>
          <a:chExt cx="0" cy="0"/>
        </a:xfrm>
      </p:grpSpPr>
      <p:sp>
        <p:nvSpPr>
          <p:cNvPr id="286" name="Google Shape;286;p9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87" name="Google Shape;287;p9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88" name="Google Shape;288;p9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89" name="Shape 289"/>
        <p:cNvGrpSpPr/>
        <p:nvPr/>
      </p:nvGrpSpPr>
      <p:grpSpPr>
        <a:xfrm>
          <a:off x="0" y="0"/>
          <a:ext cx="0" cy="0"/>
          <a:chOff x="0" y="0"/>
          <a:chExt cx="0" cy="0"/>
        </a:xfrm>
      </p:grpSpPr>
      <p:pic>
        <p:nvPicPr>
          <p:cNvPr id="290" name="Google Shape;290;p9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91" name="Shape 291"/>
        <p:cNvGrpSpPr/>
        <p:nvPr/>
      </p:nvGrpSpPr>
      <p:grpSpPr>
        <a:xfrm>
          <a:off x="0" y="0"/>
          <a:ext cx="0" cy="0"/>
          <a:chOff x="0" y="0"/>
          <a:chExt cx="0" cy="0"/>
        </a:xfrm>
      </p:grpSpPr>
      <p:pic>
        <p:nvPicPr>
          <p:cNvPr id="292" name="Google Shape;292;p10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293" name="Shape 293"/>
        <p:cNvGrpSpPr/>
        <p:nvPr/>
      </p:nvGrpSpPr>
      <p:grpSpPr>
        <a:xfrm>
          <a:off x="0" y="0"/>
          <a:ext cx="0" cy="0"/>
          <a:chOff x="0" y="0"/>
          <a:chExt cx="0" cy="0"/>
        </a:xfrm>
      </p:grpSpPr>
      <p:pic>
        <p:nvPicPr>
          <p:cNvPr id="294" name="Google Shape;294;p10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95" name="Shape 295"/>
        <p:cNvGrpSpPr/>
        <p:nvPr/>
      </p:nvGrpSpPr>
      <p:grpSpPr>
        <a:xfrm>
          <a:off x="0" y="0"/>
          <a:ext cx="0" cy="0"/>
          <a:chOff x="0" y="0"/>
          <a:chExt cx="0" cy="0"/>
        </a:xfrm>
      </p:grpSpPr>
      <p:pic>
        <p:nvPicPr>
          <p:cNvPr id="296" name="Google Shape;296;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7" name="Shape 297"/>
        <p:cNvGrpSpPr/>
        <p:nvPr/>
      </p:nvGrpSpPr>
      <p:grpSpPr>
        <a:xfrm>
          <a:off x="0" y="0"/>
          <a:ext cx="0" cy="0"/>
          <a:chOff x="0" y="0"/>
          <a:chExt cx="0" cy="0"/>
        </a:xfrm>
      </p:grpSpPr>
      <p:sp>
        <p:nvSpPr>
          <p:cNvPr id="298" name="Google Shape;298;p10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9" name="Google Shape;299;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0" name="Google Shape;300;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5" name="Shape 305"/>
        <p:cNvGrpSpPr/>
        <p:nvPr/>
      </p:nvGrpSpPr>
      <p:grpSpPr>
        <a:xfrm>
          <a:off x="0" y="0"/>
          <a:ext cx="0" cy="0"/>
          <a:chOff x="0" y="0"/>
          <a:chExt cx="0" cy="0"/>
        </a:xfrm>
      </p:grpSpPr>
      <p:sp>
        <p:nvSpPr>
          <p:cNvPr id="306" name="Google Shape;306;p10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7" name="Google Shape;307;p10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8" name="Google Shape;308;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9" name="Shape 309"/>
        <p:cNvGrpSpPr/>
        <p:nvPr/>
      </p:nvGrpSpPr>
      <p:grpSpPr>
        <a:xfrm>
          <a:off x="0" y="0"/>
          <a:ext cx="0" cy="0"/>
          <a:chOff x="0" y="0"/>
          <a:chExt cx="0" cy="0"/>
        </a:xfrm>
      </p:grpSpPr>
      <p:sp>
        <p:nvSpPr>
          <p:cNvPr id="310" name="Google Shape;310;p10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1" name="Google Shape;311;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theme" Target="../theme/theme3.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theme" Target="../theme/theme6.xml"/><Relationship Id="rId16" Type="http://schemas.openxmlformats.org/officeDocument/2006/relationships/slideLayout" Target="../slideLayouts/slideLayout45.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theme" Target="../theme/theme7.xml"/><Relationship Id="rId25" Type="http://schemas.openxmlformats.org/officeDocument/2006/relationships/slideLayout" Target="../slideLayouts/slideLayout70.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6" Type="http://schemas.openxmlformats.org/officeDocument/2006/relationships/theme" Target="../theme/theme8.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3" Type="http://schemas.openxmlformats.org/officeDocument/2006/relationships/theme" Target="../theme/theme4.xml"/><Relationship Id="rId12"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theme" Target="../theme/theme5.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 name="Google Shape;4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7" name="Google Shape;97;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8" name="Google Shape;9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2" name="Shape 152"/>
        <p:cNvGrpSpPr/>
        <p:nvPr/>
      </p:nvGrpSpPr>
      <p:grpSpPr>
        <a:xfrm>
          <a:off x="0" y="0"/>
          <a:ext cx="0" cy="0"/>
          <a:chOff x="0" y="0"/>
          <a:chExt cx="0" cy="0"/>
        </a:xfrm>
      </p:grpSpPr>
      <p:sp>
        <p:nvSpPr>
          <p:cNvPr id="153" name="Google Shape;153;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4" name="Google Shape;154;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5" name="Google Shape;15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8" name="Shape 228"/>
        <p:cNvGrpSpPr/>
        <p:nvPr/>
      </p:nvGrpSpPr>
      <p:grpSpPr>
        <a:xfrm>
          <a:off x="0" y="0"/>
          <a:ext cx="0" cy="0"/>
          <a:chOff x="0" y="0"/>
          <a:chExt cx="0" cy="0"/>
        </a:xfrm>
      </p:grpSpPr>
      <p:sp>
        <p:nvSpPr>
          <p:cNvPr id="229" name="Google Shape;229;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30" name="Google Shape;230;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31" name="Google Shape;231;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7" name="Shape 267"/>
        <p:cNvGrpSpPr/>
        <p:nvPr/>
      </p:nvGrpSpPr>
      <p:grpSpPr>
        <a:xfrm>
          <a:off x="0" y="0"/>
          <a:ext cx="0" cy="0"/>
          <a:chOff x="0" y="0"/>
          <a:chExt cx="0" cy="0"/>
        </a:xfrm>
      </p:grpSpPr>
      <p:sp>
        <p:nvSpPr>
          <p:cNvPr id="268" name="Google Shape;268;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9" name="Google Shape;269;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70" name="Google Shape;270;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EF89D2"/>
            </a:gs>
            <a:gs pos="100000">
              <a:srgbClr val="E0FF00"/>
            </a:gs>
          </a:gsLst>
          <a:lin ang="10800025" scaled="0"/>
        </a:gradFill>
      </p:bgPr>
    </p:bg>
    <p:spTree>
      <p:nvGrpSpPr>
        <p:cNvPr id="301" name="Shape 301"/>
        <p:cNvGrpSpPr/>
        <p:nvPr/>
      </p:nvGrpSpPr>
      <p:grpSpPr>
        <a:xfrm>
          <a:off x="0" y="0"/>
          <a:ext cx="0" cy="0"/>
          <a:chOff x="0" y="0"/>
          <a:chExt cx="0" cy="0"/>
        </a:xfrm>
      </p:grpSpPr>
      <p:sp>
        <p:nvSpPr>
          <p:cNvPr id="302" name="Google Shape;302;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03" name="Google Shape;303;p10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04" name="Google Shape;304;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9.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3.png"/><Relationship Id="rId7" Type="http://schemas.openxmlformats.org/officeDocument/2006/relationships/image" Target="../media/image7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0.xml"/><Relationship Id="rId3" Type="http://schemas.openxmlformats.org/officeDocument/2006/relationships/hyperlink" Target="http://www.coderhouse.com.br/" TargetMode="External"/><Relationship Id="rId4" Type="http://schemas.openxmlformats.org/officeDocument/2006/relationships/image" Target="../media/image6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4.xml"/><Relationship Id="rId3"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xml"/><Relationship Id="rId3" Type="http://schemas.openxmlformats.org/officeDocument/2006/relationships/image" Target="../media/image9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hyperlink" Target="https://www.w3.org/QA/Tips/Doctype.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3.xml"/><Relationship Id="rId3" Type="http://schemas.openxmlformats.org/officeDocument/2006/relationships/image" Target="../media/image82.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 Id="rId3" Type="http://schemas.openxmlformats.org/officeDocument/2006/relationships/hyperlink" Target="http://www.youtube.com/watch?v=aa5TJ9OrbO8" TargetMode="External"/><Relationship Id="rId4" Type="http://schemas.openxmlformats.org/officeDocument/2006/relationships/image" Target="../media/image7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5.xml"/><Relationship Id="rId3" Type="http://schemas.openxmlformats.org/officeDocument/2006/relationships/hyperlink" Target="http://www.youtube.com/watch?v=48lBrNMxjUQ" TargetMode="External"/><Relationship Id="rId4" Type="http://schemas.openxmlformats.org/officeDocument/2006/relationships/image" Target="../media/image8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9.xml"/><Relationship Id="rId3" Type="http://schemas.openxmlformats.org/officeDocument/2006/relationships/image" Target="../media/image85.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0.xml"/><Relationship Id="rId3" Type="http://schemas.openxmlformats.org/officeDocument/2006/relationships/image" Target="../media/image9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2.xml"/><Relationship Id="rId3" Type="http://schemas.openxmlformats.org/officeDocument/2006/relationships/image" Target="../media/image82.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4.xml"/><Relationship Id="rId3" Type="http://schemas.openxmlformats.org/officeDocument/2006/relationships/image" Target="../media/image8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35.xml"/><Relationship Id="rId3"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7.xml"/><Relationship Id="rId3" Type="http://schemas.openxmlformats.org/officeDocument/2006/relationships/hyperlink" Target="https://anapioficeandfire.com" TargetMode="External"/><Relationship Id="rId4" Type="http://schemas.openxmlformats.org/officeDocument/2006/relationships/hyperlink" Target="https://thronesapi.com" TargetMode="External"/><Relationship Id="rId9" Type="http://schemas.openxmlformats.org/officeDocument/2006/relationships/hyperlink" Target="https://docs.magicthegathering.io" TargetMode="External"/><Relationship Id="rId5" Type="http://schemas.openxmlformats.org/officeDocument/2006/relationships/hyperlink" Target="https://rickandmortyapi.com" TargetMode="External"/><Relationship Id="rId6" Type="http://schemas.openxmlformats.org/officeDocument/2006/relationships/hyperlink" Target="https://breakingbadapi.com" TargetMode="External"/><Relationship Id="rId7" Type="http://schemas.openxmlformats.org/officeDocument/2006/relationships/hyperlink" Target="https://pokeapi.co" TargetMode="External"/><Relationship Id="rId8" Type="http://schemas.openxmlformats.org/officeDocument/2006/relationships/hyperlink" Target="https://digimon-api.herokuapp.com" TargetMode="External"/><Relationship Id="rId11" Type="http://schemas.openxmlformats.org/officeDocument/2006/relationships/hyperlink" Target="https://swapi.dev" TargetMode="External"/><Relationship Id="rId10" Type="http://schemas.openxmlformats.org/officeDocument/2006/relationships/hyperlink" Target="https://hp-api.herokuapp.com" TargetMode="External"/><Relationship Id="rId13" Type="http://schemas.openxmlformats.org/officeDocument/2006/relationships/hyperlink" Target="https://akabab.github.io/superhero-api" TargetMode="External"/><Relationship Id="rId12" Type="http://schemas.openxmlformats.org/officeDocument/2006/relationships/hyperlink" Target="https://omdbapi.com" TargetMode="External"/><Relationship Id="rId14" Type="http://schemas.openxmlformats.org/officeDocument/2006/relationships/hyperlink" Target="https://www.fruityvice.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8.xml"/><Relationship Id="rId3" Type="http://schemas.openxmlformats.org/officeDocument/2006/relationships/image" Target="../media/image93.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40.xml"/><Relationship Id="rId3" Type="http://schemas.openxmlformats.org/officeDocument/2006/relationships/image" Target="../media/image83.png"/><Relationship Id="rId4" Type="http://schemas.openxmlformats.org/officeDocument/2006/relationships/image" Target="../media/image89.png"/><Relationship Id="rId5" Type="http://schemas.openxmlformats.org/officeDocument/2006/relationships/image" Target="../media/image9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1.xml"/><Relationship Id="rId3" Type="http://schemas.openxmlformats.org/officeDocument/2006/relationships/image" Target="../media/image8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42.xml"/><Relationship Id="rId3" Type="http://schemas.openxmlformats.org/officeDocument/2006/relationships/image" Target="../media/image9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3.xml"/><Relationship Id="rId3" Type="http://schemas.openxmlformats.org/officeDocument/2006/relationships/image" Target="../media/image9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4.xml"/><Relationship Id="rId3" Type="http://schemas.openxmlformats.org/officeDocument/2006/relationships/image" Target="../media/image90.jp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6.xml"/><Relationship Id="rId3" Type="http://schemas.openxmlformats.org/officeDocument/2006/relationships/hyperlink" Target="https://developer.mozilla.org/pt-BR/docs/Learn/Getting_started_with_the_web/How_the_Web_works" TargetMode="External"/><Relationship Id="rId4" Type="http://schemas.openxmlformats.org/officeDocument/2006/relationships/hyperlink" Target="https://www.programiz.com/html/online-compile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6.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7.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28"/>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300"/>
              <a:buFont typeface="Arial"/>
              <a:buNone/>
            </a:pPr>
            <a:r>
              <a:rPr b="1" i="0" lang="pt-BR" sz="5200" u="none" cap="none" strike="noStrike">
                <a:solidFill>
                  <a:srgbClr val="EAFF6A"/>
                </a:solidFill>
                <a:latin typeface="DM Sans"/>
                <a:ea typeface="DM Sans"/>
                <a:cs typeface="DM Sans"/>
                <a:sym typeface="DM Sans"/>
              </a:rPr>
              <a:t>Boas-vindas!</a:t>
            </a:r>
            <a:endParaRPr b="1" i="0" sz="5200" u="none" cap="none" strike="noStrike">
              <a:solidFill>
                <a:srgbClr val="EAFF6A"/>
              </a:solidFill>
              <a:latin typeface="DM Sans"/>
              <a:ea typeface="DM Sans"/>
              <a:cs typeface="DM Sans"/>
              <a:sym typeface="DM Sans"/>
            </a:endParaRPr>
          </a:p>
        </p:txBody>
      </p:sp>
      <p:sp>
        <p:nvSpPr>
          <p:cNvPr id="375" name="Google Shape;375;p128"/>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chemeClr val="lt1"/>
                </a:solidFill>
                <a:latin typeface="DM Sans"/>
                <a:ea typeface="DM Sans"/>
                <a:cs typeface="DM Sans"/>
                <a:sym typeface="DM Sans"/>
              </a:rPr>
              <a:t>Esteja confortável, pegue uma água e se acomode em um local tranquilo que já começamos.</a:t>
            </a:r>
            <a:endParaRPr b="0" i="0" sz="1700" u="none" cap="none" strike="noStrike">
              <a:solidFill>
                <a:schemeClr val="lt1"/>
              </a:solidFill>
              <a:latin typeface="DM Sans"/>
              <a:ea typeface="DM Sans"/>
              <a:cs typeface="DM Sans"/>
              <a:sym typeface="DM Sans"/>
            </a:endParaRPr>
          </a:p>
        </p:txBody>
      </p:sp>
      <p:pic>
        <p:nvPicPr>
          <p:cNvPr id="376" name="Google Shape;376;p128"/>
          <p:cNvPicPr preferRelativeResize="0"/>
          <p:nvPr/>
        </p:nvPicPr>
        <p:blipFill rotWithShape="1">
          <a:blip r:embed="rId3">
            <a:alphaModFix/>
          </a:blip>
          <a:srcRect b="0" l="0" r="0" t="0"/>
          <a:stretch/>
        </p:blipFill>
        <p:spPr>
          <a:xfrm>
            <a:off x="5926325" y="181425"/>
            <a:ext cx="3217676" cy="4322624"/>
          </a:xfrm>
          <a:prstGeom prst="rect">
            <a:avLst/>
          </a:prstGeom>
          <a:noFill/>
          <a:ln>
            <a:noFill/>
          </a:ln>
        </p:spPr>
      </p:pic>
      <p:sp>
        <p:nvSpPr>
          <p:cNvPr id="377" name="Google Shape;377;p128"/>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Como você </a:t>
            </a:r>
            <a:r>
              <a:rPr b="1" i="0" lang="pt-BR" sz="1300" u="none" cap="none" strike="noStrike">
                <a:solidFill>
                  <a:srgbClr val="EAFF6A"/>
                </a:solidFill>
                <a:latin typeface="DM Sans"/>
                <a:ea typeface="DM Sans"/>
                <a:cs typeface="DM Sans"/>
                <a:sym typeface="DM Sans"/>
              </a:rPr>
              <a:t>chega?</a:t>
            </a:r>
            <a:endParaRPr b="1" i="0" sz="1300" u="none" cap="none" strike="noStrike">
              <a:solidFill>
                <a:srgbClr val="EAFF6A"/>
              </a:solidFill>
              <a:latin typeface="DM Sans"/>
              <a:ea typeface="DM Sans"/>
              <a:cs typeface="DM Sans"/>
              <a:sym typeface="DM Sans"/>
            </a:endParaRPr>
          </a:p>
        </p:txBody>
      </p:sp>
      <p:sp>
        <p:nvSpPr>
          <p:cNvPr id="378" name="Google Shape;378;p128"/>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28"/>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28"/>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1" name="Google Shape;381;p128"/>
          <p:cNvPicPr preferRelativeResize="0"/>
          <p:nvPr/>
        </p:nvPicPr>
        <p:blipFill rotWithShape="1">
          <a:blip r:embed="rId4">
            <a:alphaModFix/>
          </a:blip>
          <a:srcRect b="19896" l="49259" r="0" t="0"/>
          <a:stretch/>
        </p:blipFill>
        <p:spPr>
          <a:xfrm>
            <a:off x="7186529" y="823744"/>
            <a:ext cx="1069204" cy="919911"/>
          </a:xfrm>
          <a:prstGeom prst="rect">
            <a:avLst/>
          </a:prstGeom>
          <a:noFill/>
          <a:ln>
            <a:noFill/>
          </a:ln>
        </p:spPr>
      </p:pic>
      <p:sp>
        <p:nvSpPr>
          <p:cNvPr id="382" name="Google Shape;382;p128"/>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chemeClr val="lt1"/>
                </a:solidFill>
                <a:latin typeface="DM Sans"/>
                <a:ea typeface="DM Sans"/>
                <a:cs typeface="DM Sans"/>
                <a:sym typeface="DM Sans"/>
              </a:rPr>
              <a:t>1</a:t>
            </a:r>
            <a:endParaRPr b="1" i="0" sz="4100" u="none" cap="none" strike="noStrike">
              <a:solidFill>
                <a:schemeClr val="lt1"/>
              </a:solidFill>
              <a:latin typeface="DM Sans"/>
              <a:ea typeface="DM Sans"/>
              <a:cs typeface="DM Sans"/>
              <a:sym typeface="DM Sans"/>
            </a:endParaRPr>
          </a:p>
        </p:txBody>
      </p:sp>
      <p:sp>
        <p:nvSpPr>
          <p:cNvPr id="383" name="Google Shape;383;p128"/>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2</a:t>
            </a:r>
            <a:endParaRPr b="1" i="0" sz="4100" u="none" cap="none" strike="noStrike">
              <a:solidFill>
                <a:srgbClr val="FFFFFF"/>
              </a:solidFill>
              <a:latin typeface="DM Sans"/>
              <a:ea typeface="DM Sans"/>
              <a:cs typeface="DM Sans"/>
              <a:sym typeface="DM Sans"/>
            </a:endParaRPr>
          </a:p>
        </p:txBody>
      </p:sp>
      <p:pic>
        <p:nvPicPr>
          <p:cNvPr id="384" name="Google Shape;384;p128"/>
          <p:cNvPicPr preferRelativeResize="0"/>
          <p:nvPr/>
        </p:nvPicPr>
        <p:blipFill rotWithShape="1">
          <a:blip r:embed="rId5">
            <a:alphaModFix/>
          </a:blip>
          <a:srcRect b="0" l="8871" r="7346" t="0"/>
          <a:stretch/>
        </p:blipFill>
        <p:spPr>
          <a:xfrm>
            <a:off x="7186525" y="2022138"/>
            <a:ext cx="1069200" cy="957200"/>
          </a:xfrm>
          <a:prstGeom prst="rect">
            <a:avLst/>
          </a:prstGeom>
          <a:noFill/>
          <a:ln>
            <a:noFill/>
          </a:ln>
        </p:spPr>
      </p:pic>
      <p:sp>
        <p:nvSpPr>
          <p:cNvPr id="385" name="Google Shape;385;p128"/>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3</a:t>
            </a:r>
            <a:endParaRPr b="1" i="0" sz="4100" u="none" cap="none" strike="noStrike">
              <a:solidFill>
                <a:srgbClr val="FFFFFF"/>
              </a:solidFill>
              <a:latin typeface="DM Sans"/>
              <a:ea typeface="DM Sans"/>
              <a:cs typeface="DM Sans"/>
              <a:sym typeface="DM Sans"/>
            </a:endParaRPr>
          </a:p>
        </p:txBody>
      </p:sp>
      <p:pic>
        <p:nvPicPr>
          <p:cNvPr id="386" name="Google Shape;386;p128"/>
          <p:cNvPicPr preferRelativeResize="0"/>
          <p:nvPr/>
        </p:nvPicPr>
        <p:blipFill rotWithShape="1">
          <a:blip r:embed="rId6">
            <a:alphaModFix/>
          </a:blip>
          <a:srcRect b="43822" l="0" r="0" t="10314"/>
          <a:stretch/>
        </p:blipFill>
        <p:spPr>
          <a:xfrm>
            <a:off x="7186513" y="3282462"/>
            <a:ext cx="1069225" cy="870625"/>
          </a:xfrm>
          <a:prstGeom prst="rect">
            <a:avLst/>
          </a:prstGeom>
          <a:noFill/>
          <a:ln>
            <a:noFill/>
          </a:ln>
        </p:spPr>
      </p:pic>
      <p:pic>
        <p:nvPicPr>
          <p:cNvPr id="387" name="Google Shape;387;p128"/>
          <p:cNvPicPr preferRelativeResize="0"/>
          <p:nvPr/>
        </p:nvPicPr>
        <p:blipFill rotWithShape="1">
          <a:blip r:embed="rId7">
            <a:alphaModFix/>
          </a:blip>
          <a:srcRect b="3455" l="0" r="0" t="32556"/>
          <a:stretch/>
        </p:blipFill>
        <p:spPr>
          <a:xfrm>
            <a:off x="7186525" y="823750"/>
            <a:ext cx="1069200" cy="9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3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37"/>
          <p:cNvSpPr txBox="1"/>
          <p:nvPr/>
        </p:nvSpPr>
        <p:spPr>
          <a:xfrm>
            <a:off x="4952206" y="2547703"/>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452" name="Google Shape;452;p137"/>
          <p:cNvSpPr txBox="1"/>
          <p:nvPr/>
        </p:nvSpPr>
        <p:spPr>
          <a:xfrm>
            <a:off x="802100" y="2015038"/>
            <a:ext cx="31644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É o arquivo que é carregado quando você ainda não fez nenhum link (por exemplo, ao solicitar </a:t>
            </a:r>
            <a:r>
              <a:rPr b="1" i="0" lang="pt-BR" sz="1350" u="sng" cap="none" strike="noStrike">
                <a:solidFill>
                  <a:schemeClr val="dk1"/>
                </a:solidFill>
                <a:latin typeface="DM Sans"/>
                <a:ea typeface="DM Sans"/>
                <a:cs typeface="DM Sans"/>
                <a:sym typeface="DM Sans"/>
                <a:hlinkClick r:id="rId3">
                  <a:extLst>
                    <a:ext uri="{A12FA001-AC4F-418D-AE19-62706E023703}">
                      <ahyp:hlinkClr val="tx"/>
                    </a:ext>
                  </a:extLst>
                </a:hlinkClick>
              </a:rPr>
              <a:t>www.coderhouse.com.br</a:t>
            </a:r>
            <a:r>
              <a:rPr b="0" i="0" lang="pt-BR" sz="1350" u="none" cap="none" strike="noStrike">
                <a:solidFill>
                  <a:schemeClr val="dk1"/>
                </a:solidFill>
                <a:latin typeface="DM Sans"/>
                <a:ea typeface="DM Sans"/>
                <a:cs typeface="DM Sans"/>
                <a:sym typeface="DM Sans"/>
              </a:rPr>
              <a:t> não diz qual arquivo você deseja). </a:t>
            </a:r>
            <a:br>
              <a:rPr b="0" i="0" lang="pt-BR" sz="1350" u="none" cap="none" strike="noStrike">
                <a:solidFill>
                  <a:schemeClr val="dk1"/>
                </a:solidFill>
                <a:latin typeface="DM Sans"/>
                <a:ea typeface="DM Sans"/>
                <a:cs typeface="DM Sans"/>
                <a:sym typeface="DM Sans"/>
              </a:rPr>
            </a:br>
            <a:r>
              <a:rPr b="0" i="0" lang="pt-BR" sz="1350" u="none" cap="none" strike="noStrike">
                <a:solidFill>
                  <a:schemeClr val="accent6"/>
                </a:solidFill>
                <a:highlight>
                  <a:schemeClr val="dk1"/>
                </a:highlight>
                <a:latin typeface="DM Sans"/>
                <a:ea typeface="DM Sans"/>
                <a:cs typeface="DM Sans"/>
                <a:sym typeface="DM Sans"/>
              </a:rPr>
              <a:t>Deve ser chamado de </a:t>
            </a:r>
            <a:r>
              <a:rPr b="1" i="0" lang="pt-BR" sz="1350" u="none" cap="none" strike="noStrike">
                <a:solidFill>
                  <a:schemeClr val="accent6"/>
                </a:solidFill>
                <a:highlight>
                  <a:schemeClr val="dk1"/>
                </a:highlight>
                <a:latin typeface="DM Sans"/>
                <a:ea typeface="DM Sans"/>
                <a:cs typeface="DM Sans"/>
                <a:sym typeface="DM Sans"/>
              </a:rPr>
              <a:t>index.html</a:t>
            </a:r>
            <a:r>
              <a:rPr b="0" i="0" lang="pt-BR" sz="1350" u="none" cap="none" strike="noStrike">
                <a:solidFill>
                  <a:schemeClr val="accent6"/>
                </a:solidFill>
                <a:highlight>
                  <a:schemeClr val="dk1"/>
                </a:highlight>
                <a:latin typeface="DM Sans"/>
                <a:ea typeface="DM Sans"/>
                <a:cs typeface="DM Sans"/>
                <a:sym typeface="DM Sans"/>
              </a:rPr>
              <a:t>, pois é o nome padronizado. </a:t>
            </a:r>
            <a:endParaRPr b="0" i="0" sz="1350" u="none" cap="none" strike="noStrike">
              <a:solidFill>
                <a:schemeClr val="accent6"/>
              </a:solidFill>
              <a:highlight>
                <a:schemeClr val="dk1"/>
              </a:highlight>
              <a:latin typeface="DM Sans"/>
              <a:ea typeface="DM Sans"/>
              <a:cs typeface="DM Sans"/>
              <a:sym typeface="DM Sans"/>
            </a:endParaRPr>
          </a:p>
        </p:txBody>
      </p:sp>
      <p:pic>
        <p:nvPicPr>
          <p:cNvPr id="453" name="Google Shape;453;p137"/>
          <p:cNvPicPr preferRelativeResize="0"/>
          <p:nvPr/>
        </p:nvPicPr>
        <p:blipFill rotWithShape="1">
          <a:blip r:embed="rId4">
            <a:alphaModFix/>
          </a:blip>
          <a:srcRect b="47349" l="0" r="0" t="0"/>
          <a:stretch/>
        </p:blipFill>
        <p:spPr>
          <a:xfrm>
            <a:off x="4158951" y="1999565"/>
            <a:ext cx="3967860" cy="1670130"/>
          </a:xfrm>
          <a:prstGeom prst="rect">
            <a:avLst/>
          </a:prstGeom>
          <a:noFill/>
          <a:ln>
            <a:noFill/>
          </a:ln>
        </p:spPr>
      </p:pic>
      <p:sp>
        <p:nvSpPr>
          <p:cNvPr id="454" name="Google Shape;454;p137"/>
          <p:cNvSpPr/>
          <p:nvPr/>
        </p:nvSpPr>
        <p:spPr>
          <a:xfrm>
            <a:off x="4996743" y="2676474"/>
            <a:ext cx="538465" cy="1019649"/>
          </a:xfrm>
          <a:prstGeom prst="roundRect">
            <a:avLst>
              <a:gd fmla="val 16667" name="adj"/>
            </a:avLst>
          </a:prstGeom>
          <a:no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37"/>
          <p:cNvSpPr txBox="1"/>
          <p:nvPr/>
        </p:nvSpPr>
        <p:spPr>
          <a:xfrm>
            <a:off x="171900" y="251125"/>
            <a:ext cx="8800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10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Documento pré-determinado</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38"/>
          <p:cNvSpPr txBox="1"/>
          <p:nvPr/>
        </p:nvSpPr>
        <p:spPr>
          <a:xfrm>
            <a:off x="1461300" y="2171550"/>
            <a:ext cx="6221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3600"/>
              <a:buFont typeface="Arial"/>
              <a:buNone/>
            </a:pPr>
            <a:r>
              <a:rPr b="1" i="0" lang="pt-BR" sz="4000" u="none" cap="none" strike="noStrike">
                <a:solidFill>
                  <a:srgbClr val="121212"/>
                </a:solidFill>
                <a:latin typeface="DM Sans"/>
                <a:ea typeface="DM Sans"/>
                <a:cs typeface="DM Sans"/>
                <a:sym typeface="DM Sans"/>
              </a:rPr>
              <a:t>Tags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3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39"/>
          <p:cNvSpPr txBox="1"/>
          <p:nvPr/>
        </p:nvSpPr>
        <p:spPr>
          <a:xfrm>
            <a:off x="1461300" y="345975"/>
            <a:ext cx="6221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100"/>
              </a:spcAft>
              <a:buClr>
                <a:schemeClr val="dk1"/>
              </a:buClr>
              <a:buSzPts val="1100"/>
              <a:buFont typeface="Arial"/>
              <a:buNone/>
            </a:pPr>
            <a:r>
              <a:rPr b="1" i="0" lang="pt-BR" sz="4000" u="none" cap="none" strike="noStrike">
                <a:solidFill>
                  <a:schemeClr val="lt1"/>
                </a:solidFill>
                <a:latin typeface="DM Sans"/>
                <a:ea typeface="DM Sans"/>
                <a:cs typeface="DM Sans"/>
                <a:sym typeface="DM Sans"/>
              </a:rPr>
              <a:t>Tags HTML</a:t>
            </a:r>
            <a:endParaRPr b="1" i="0" sz="3500" u="none" cap="none" strike="noStrike">
              <a:solidFill>
                <a:schemeClr val="lt1"/>
              </a:solidFill>
              <a:latin typeface="DM Sans"/>
              <a:ea typeface="DM Sans"/>
              <a:cs typeface="DM Sans"/>
              <a:sym typeface="DM Sans"/>
            </a:endParaRPr>
          </a:p>
        </p:txBody>
      </p:sp>
      <p:sp>
        <p:nvSpPr>
          <p:cNvPr id="467" name="Google Shape;467;p139"/>
          <p:cNvSpPr txBox="1"/>
          <p:nvPr/>
        </p:nvSpPr>
        <p:spPr>
          <a:xfrm>
            <a:off x="945600" y="1600025"/>
            <a:ext cx="72528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As tags HTML são delimitadas por </a:t>
            </a:r>
            <a:r>
              <a:rPr b="1" i="0" lang="pt-BR" sz="1350" u="none" cap="none" strike="noStrike">
                <a:solidFill>
                  <a:schemeClr val="dk1"/>
                </a:solidFill>
                <a:latin typeface="DM Sans"/>
                <a:ea typeface="DM Sans"/>
                <a:cs typeface="DM Sans"/>
                <a:sym typeface="DM Sans"/>
              </a:rPr>
              <a:t>um início</a:t>
            </a:r>
            <a:r>
              <a:rPr b="0" i="0" lang="pt-BR" sz="1350" u="none" cap="none" strike="noStrike">
                <a:solidFill>
                  <a:schemeClr val="dk1"/>
                </a:solidFill>
                <a:latin typeface="DM Sans"/>
                <a:ea typeface="DM Sans"/>
                <a:cs typeface="DM Sans"/>
                <a:sym typeface="DM Sans"/>
              </a:rPr>
              <a:t> e </a:t>
            </a:r>
            <a:r>
              <a:rPr b="1" i="0" lang="pt-BR" sz="1350" u="none" cap="none" strike="noStrike">
                <a:solidFill>
                  <a:schemeClr val="dk1"/>
                </a:solidFill>
                <a:latin typeface="DM Sans"/>
                <a:ea typeface="DM Sans"/>
                <a:cs typeface="DM Sans"/>
                <a:sym typeface="DM Sans"/>
              </a:rPr>
              <a:t>um final</a:t>
            </a:r>
            <a:r>
              <a:rPr b="0" i="0" lang="pt-BR" sz="1350" u="none" cap="none" strike="noStrike">
                <a:solidFill>
                  <a:schemeClr val="dk1"/>
                </a:solidFill>
                <a:latin typeface="DM Sans"/>
                <a:ea typeface="DM Sans"/>
                <a:cs typeface="DM Sans"/>
                <a:sym typeface="DM Sans"/>
              </a:rPr>
              <a:t> de cada elemento. O que está dentro da tag (o conteúdo) é o que você está formatando. </a:t>
            </a:r>
            <a:br>
              <a:rPr b="0" i="0" lang="pt-BR" sz="1350" u="none" cap="none" strike="noStrike">
                <a:solidFill>
                  <a:schemeClr val="dk1"/>
                </a:solidFill>
                <a:latin typeface="DM Sans"/>
                <a:ea typeface="DM Sans"/>
                <a:cs typeface="DM Sans"/>
                <a:sym typeface="DM Sans"/>
              </a:rPr>
            </a:b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0" i="0" lang="pt-BR" sz="1350" u="none" cap="none" strike="noStrike">
                <a:solidFill>
                  <a:schemeClr val="accent6"/>
                </a:solidFill>
                <a:highlight>
                  <a:schemeClr val="dk1"/>
                </a:highlight>
                <a:latin typeface="DM Sans"/>
                <a:ea typeface="DM Sans"/>
                <a:cs typeface="DM Sans"/>
                <a:sym typeface="DM Sans"/>
              </a:rPr>
              <a:t>   Cada tag é um jogo de pares: uma tag se abre, outra se fecha. </a:t>
            </a:r>
            <a:endParaRPr b="0" i="0" sz="1350" u="none" cap="none" strike="noStrike">
              <a:solidFill>
                <a:schemeClr val="accent6"/>
              </a:solidFill>
              <a:highlight>
                <a:schemeClr val="dk1"/>
              </a:highlight>
              <a:latin typeface="DM Sans"/>
              <a:ea typeface="DM Sans"/>
              <a:cs typeface="DM Sans"/>
              <a:sym typeface="DM Sans"/>
            </a:endParaRPr>
          </a:p>
        </p:txBody>
      </p:sp>
      <p:graphicFrame>
        <p:nvGraphicFramePr>
          <p:cNvPr id="468" name="Google Shape;468;p139"/>
          <p:cNvGraphicFramePr/>
          <p:nvPr/>
        </p:nvGraphicFramePr>
        <p:xfrm>
          <a:off x="1323888" y="3042525"/>
          <a:ext cx="3000000" cy="3000000"/>
        </p:xfrm>
        <a:graphic>
          <a:graphicData uri="http://schemas.openxmlformats.org/drawingml/2006/table">
            <a:tbl>
              <a:tblPr>
                <a:noFill/>
                <a:tableStyleId>{E9778F5E-DD39-4C6D-A6A7-9897212636C4}</a:tableStyleId>
              </a:tblPr>
              <a:tblGrid>
                <a:gridCol w="6496225"/>
              </a:tblGrid>
              <a:tr h="1145175">
                <a:tc>
                  <a:txBody>
                    <a:bodyPr/>
                    <a:lstStyle/>
                    <a:p>
                      <a:pPr indent="0" lvl="0" marL="0" marR="0" rtl="0" algn="l">
                        <a:lnSpc>
                          <a:spcPct val="100000"/>
                        </a:lnSpc>
                        <a:spcBef>
                          <a:spcPts val="0"/>
                        </a:spcBef>
                        <a:spcAft>
                          <a:spcPts val="0"/>
                        </a:spcAft>
                        <a:buClr>
                          <a:srgbClr val="000000"/>
                        </a:buClr>
                        <a:buSzPts val="1800"/>
                        <a:buFont typeface="Arial"/>
                        <a:buNone/>
                      </a:pPr>
                      <a:r>
                        <a:rPr lang="pt-BR" sz="1800" u="none" cap="none" strike="noStrike">
                          <a:solidFill>
                            <a:srgbClr val="D9D9D9"/>
                          </a:solidFill>
                          <a:latin typeface="Didact Gothic"/>
                          <a:ea typeface="Didact Gothic"/>
                          <a:cs typeface="Didact Gothic"/>
                          <a:sym typeface="Didact Gothic"/>
                        </a:rPr>
                        <a:t>&lt;</a:t>
                      </a:r>
                      <a:r>
                        <a:rPr lang="pt-BR" sz="1800" u="none" cap="none" strike="noStrike">
                          <a:solidFill>
                            <a:srgbClr val="E06666"/>
                          </a:solidFill>
                          <a:latin typeface="Didact Gothic"/>
                          <a:ea typeface="Didact Gothic"/>
                          <a:cs typeface="Didact Gothic"/>
                          <a:sym typeface="Didact Gothic"/>
                        </a:rPr>
                        <a:t>tag</a:t>
                      </a:r>
                      <a:r>
                        <a:rPr lang="pt-BR" sz="1800" u="none" cap="none" strike="noStrike">
                          <a:solidFill>
                            <a:srgbClr val="D9D9D9"/>
                          </a:solidFill>
                          <a:latin typeface="Didact Gothic"/>
                          <a:ea typeface="Didact Gothic"/>
                          <a:cs typeface="Didact Gothic"/>
                          <a:sym typeface="Didact Gothic"/>
                        </a:rPr>
                        <a:t>&gt;</a:t>
                      </a:r>
                      <a:br>
                        <a:rPr lang="pt-BR" sz="1800" u="none" cap="none" strike="noStrike">
                          <a:solidFill>
                            <a:srgbClr val="D9D9D9"/>
                          </a:solidFill>
                          <a:latin typeface="Didact Gothic"/>
                          <a:ea typeface="Didact Gothic"/>
                          <a:cs typeface="Didact Gothic"/>
                          <a:sym typeface="Didact Gothic"/>
                        </a:rPr>
                      </a:br>
                      <a:r>
                        <a:rPr lang="pt-BR" sz="1800" u="none" cap="none" strike="noStrike">
                          <a:solidFill>
                            <a:srgbClr val="D9D9D9"/>
                          </a:solidFill>
                          <a:latin typeface="Didact Gothic"/>
                          <a:ea typeface="Didact Gothic"/>
                          <a:cs typeface="Didact Gothic"/>
                          <a:sym typeface="Didact Gothic"/>
                        </a:rPr>
                        <a:t>     Conteúdo</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pt-BR" sz="1800" u="none" cap="none" strike="noStrike">
                          <a:solidFill>
                            <a:srgbClr val="D9D9D9"/>
                          </a:solidFill>
                          <a:latin typeface="Didact Gothic"/>
                          <a:ea typeface="Didact Gothic"/>
                          <a:cs typeface="Didact Gothic"/>
                          <a:sym typeface="Didact Gothic"/>
                        </a:rPr>
                        <a:t>&lt;/</a:t>
                      </a:r>
                      <a:r>
                        <a:rPr lang="pt-BR" sz="1800" u="none" cap="none" strike="noStrike">
                          <a:solidFill>
                            <a:srgbClr val="E06666"/>
                          </a:solidFill>
                          <a:latin typeface="Didact Gothic"/>
                          <a:ea typeface="Didact Gothic"/>
                          <a:cs typeface="Didact Gothic"/>
                          <a:sym typeface="Didact Gothic"/>
                        </a:rPr>
                        <a:t>tag</a:t>
                      </a:r>
                      <a:r>
                        <a:rPr lang="pt-BR" sz="1800" u="none" cap="none" strike="noStrike">
                          <a:solidFill>
                            <a:srgbClr val="D9D9D9"/>
                          </a:solidFill>
                          <a:latin typeface="Didact Gothic"/>
                          <a:ea typeface="Didact Gothic"/>
                          <a:cs typeface="Didact Gothic"/>
                          <a:sym typeface="Didact Gothic"/>
                        </a:rPr>
                        <a:t>&gt;</a:t>
                      </a:r>
                      <a:endParaRPr sz="1400" u="none" cap="none" strike="noStrike"/>
                    </a:p>
                  </a:txBody>
                  <a:tcPr marT="63500" marB="63500" marR="63500" marL="63500">
                    <a:solidFill>
                      <a:srgbClr val="0C343D"/>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4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40"/>
          <p:cNvSpPr txBox="1"/>
          <p:nvPr/>
        </p:nvSpPr>
        <p:spPr>
          <a:xfrm>
            <a:off x="1461300" y="345975"/>
            <a:ext cx="6221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10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Atributos das tags</a:t>
            </a:r>
            <a:endParaRPr b="1" i="0" sz="3500" u="none" cap="none" strike="noStrike">
              <a:solidFill>
                <a:schemeClr val="lt1"/>
              </a:solidFill>
              <a:latin typeface="DM Sans"/>
              <a:ea typeface="DM Sans"/>
              <a:cs typeface="DM Sans"/>
              <a:sym typeface="DM Sans"/>
            </a:endParaRPr>
          </a:p>
        </p:txBody>
      </p:sp>
      <p:sp>
        <p:nvSpPr>
          <p:cNvPr id="475" name="Google Shape;475;p140"/>
          <p:cNvSpPr txBox="1"/>
          <p:nvPr/>
        </p:nvSpPr>
        <p:spPr>
          <a:xfrm>
            <a:off x="945600" y="1487075"/>
            <a:ext cx="72528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Todas as tags aceitam atributos: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b="0" i="0" lang="pt-BR" sz="1350" u="none" cap="none" strike="noStrike">
                <a:solidFill>
                  <a:schemeClr val="accent6"/>
                </a:solidFill>
                <a:highlight>
                  <a:schemeClr val="dk1"/>
                </a:highlight>
                <a:latin typeface="DM Sans"/>
                <a:ea typeface="DM Sans"/>
                <a:cs typeface="DM Sans"/>
                <a:sym typeface="DM Sans"/>
              </a:rPr>
              <a:t>Qualquer característica que possa ser diferente de uma tag para outra.  </a:t>
            </a:r>
            <a:endParaRPr b="0" i="0" sz="1350" u="none" cap="none" strike="noStrike">
              <a:solidFill>
                <a:schemeClr val="accent6"/>
              </a:solidFill>
              <a:highlight>
                <a:schemeClr val="dk1"/>
              </a:highlight>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O valor será colocado entre aspas e cada uma pode ter mais de um atributo separado por espaços. Os mesmos </a:t>
            </a:r>
            <a:r>
              <a:rPr b="1" i="0" lang="pt-BR" sz="1350" u="none" cap="none" strike="noStrike">
                <a:solidFill>
                  <a:schemeClr val="dk1"/>
                </a:solidFill>
                <a:latin typeface="DM Sans"/>
                <a:ea typeface="DM Sans"/>
                <a:cs typeface="DM Sans"/>
                <a:sym typeface="DM Sans"/>
              </a:rPr>
              <a:t>vão apenas na tag de abertura</a:t>
            </a:r>
            <a:r>
              <a:rPr b="0" i="0" lang="pt-BR"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graphicFrame>
        <p:nvGraphicFramePr>
          <p:cNvPr id="476" name="Google Shape;476;p140"/>
          <p:cNvGraphicFramePr/>
          <p:nvPr/>
        </p:nvGraphicFramePr>
        <p:xfrm>
          <a:off x="1795092" y="2770127"/>
          <a:ext cx="3000000" cy="3000000"/>
        </p:xfrm>
        <a:graphic>
          <a:graphicData uri="http://schemas.openxmlformats.org/drawingml/2006/table">
            <a:tbl>
              <a:tblPr>
                <a:noFill/>
                <a:tableStyleId>{E9778F5E-DD39-4C6D-A6A7-9897212636C4}</a:tableStyleId>
              </a:tblPr>
              <a:tblGrid>
                <a:gridCol w="5465325"/>
              </a:tblGrid>
              <a:tr h="1304250">
                <a:tc>
                  <a:txBody>
                    <a:bodyPr/>
                    <a:lstStyle/>
                    <a:p>
                      <a:pPr indent="0" lvl="0" marL="0" marR="0" rtl="0" algn="l">
                        <a:lnSpc>
                          <a:spcPct val="100000"/>
                        </a:lnSpc>
                        <a:spcBef>
                          <a:spcPts val="0"/>
                        </a:spcBef>
                        <a:spcAft>
                          <a:spcPts val="0"/>
                        </a:spcAft>
                        <a:buClr>
                          <a:srgbClr val="000000"/>
                        </a:buClr>
                        <a:buSzPts val="1800"/>
                        <a:buFont typeface="Arial"/>
                        <a:buNone/>
                      </a:pPr>
                      <a:r>
                        <a:rPr lang="pt-BR" sz="2000" u="none" cap="none" strike="noStrike">
                          <a:solidFill>
                            <a:srgbClr val="D9D9D9"/>
                          </a:solidFill>
                          <a:latin typeface="Didact Gothic"/>
                          <a:ea typeface="Didact Gothic"/>
                          <a:cs typeface="Didact Gothic"/>
                          <a:sym typeface="Didact Gothic"/>
                        </a:rPr>
                        <a:t>&lt;</a:t>
                      </a:r>
                      <a:r>
                        <a:rPr lang="pt-BR" sz="2000" u="none" cap="none" strike="noStrike">
                          <a:solidFill>
                            <a:srgbClr val="E06666"/>
                          </a:solidFill>
                          <a:latin typeface="Didact Gothic"/>
                          <a:ea typeface="Didact Gothic"/>
                          <a:cs typeface="Didact Gothic"/>
                          <a:sym typeface="Didact Gothic"/>
                        </a:rPr>
                        <a:t>tag </a:t>
                      </a:r>
                      <a:r>
                        <a:rPr lang="pt-BR" sz="2000" u="none" cap="none" strike="noStrike">
                          <a:solidFill>
                            <a:srgbClr val="FF9900"/>
                          </a:solidFill>
                          <a:latin typeface="Didact Gothic"/>
                          <a:ea typeface="Didact Gothic"/>
                          <a:cs typeface="Didact Gothic"/>
                          <a:sym typeface="Didact Gothic"/>
                        </a:rPr>
                        <a:t>atributo1</a:t>
                      </a:r>
                      <a:r>
                        <a:rPr lang="pt-BR" sz="2000" u="none" cap="none" strike="noStrike">
                          <a:solidFill>
                            <a:srgbClr val="E06666"/>
                          </a:solidFill>
                          <a:latin typeface="Didact Gothic"/>
                          <a:ea typeface="Didact Gothic"/>
                          <a:cs typeface="Didact Gothic"/>
                          <a:sym typeface="Didact Gothic"/>
                        </a:rPr>
                        <a:t>=</a:t>
                      </a:r>
                      <a:r>
                        <a:rPr lang="pt-BR" sz="2000" u="none" cap="none" strike="noStrike">
                          <a:solidFill>
                            <a:srgbClr val="93C47D"/>
                          </a:solidFill>
                          <a:latin typeface="Didact Gothic"/>
                          <a:ea typeface="Didact Gothic"/>
                          <a:cs typeface="Didact Gothic"/>
                          <a:sym typeface="Didact Gothic"/>
                        </a:rPr>
                        <a:t>“valor1” </a:t>
                      </a:r>
                      <a:r>
                        <a:rPr lang="pt-BR" sz="2000" u="none" cap="none" strike="noStrike">
                          <a:solidFill>
                            <a:srgbClr val="FF9900"/>
                          </a:solidFill>
                          <a:latin typeface="Didact Gothic"/>
                          <a:ea typeface="Didact Gothic"/>
                          <a:cs typeface="Didact Gothic"/>
                          <a:sym typeface="Didact Gothic"/>
                        </a:rPr>
                        <a:t>atributo2</a:t>
                      </a:r>
                      <a:r>
                        <a:rPr lang="pt-BR" sz="2000" u="none" cap="none" strike="noStrike">
                          <a:solidFill>
                            <a:srgbClr val="E06666"/>
                          </a:solidFill>
                          <a:latin typeface="Didact Gothic"/>
                          <a:ea typeface="Didact Gothic"/>
                          <a:cs typeface="Didact Gothic"/>
                          <a:sym typeface="Didact Gothic"/>
                        </a:rPr>
                        <a:t>=</a:t>
                      </a:r>
                      <a:r>
                        <a:rPr lang="pt-BR" sz="2000" u="none" cap="none" strike="noStrike">
                          <a:solidFill>
                            <a:srgbClr val="93C47D"/>
                          </a:solidFill>
                          <a:latin typeface="Didact Gothic"/>
                          <a:ea typeface="Didact Gothic"/>
                          <a:cs typeface="Didact Gothic"/>
                          <a:sym typeface="Didact Gothic"/>
                        </a:rPr>
                        <a:t>“valor2”</a:t>
                      </a:r>
                      <a:r>
                        <a:rPr lang="pt-BR" sz="2000" u="none" cap="none" strike="noStrike">
                          <a:solidFill>
                            <a:srgbClr val="D9D9D9"/>
                          </a:solidFill>
                          <a:latin typeface="Didact Gothic"/>
                          <a:ea typeface="Didact Gothic"/>
                          <a:cs typeface="Didact Gothic"/>
                          <a:sym typeface="Didact Gothic"/>
                        </a:rPr>
                        <a:t>&gt;</a:t>
                      </a:r>
                      <a:br>
                        <a:rPr lang="pt-BR" sz="2000" u="none" cap="none" strike="noStrike">
                          <a:solidFill>
                            <a:srgbClr val="D9D9D9"/>
                          </a:solidFill>
                          <a:latin typeface="Didact Gothic"/>
                          <a:ea typeface="Didact Gothic"/>
                          <a:cs typeface="Didact Gothic"/>
                          <a:sym typeface="Didact Gothic"/>
                        </a:rPr>
                      </a:br>
                      <a:r>
                        <a:rPr lang="pt-BR" sz="1800">
                          <a:solidFill>
                            <a:srgbClr val="D9D9D9"/>
                          </a:solidFill>
                          <a:latin typeface="Didact Gothic"/>
                          <a:ea typeface="Didact Gothic"/>
                          <a:cs typeface="Didact Gothic"/>
                          <a:sym typeface="Didact Gothic"/>
                        </a:rPr>
                        <a:t>     </a:t>
                      </a:r>
                      <a:r>
                        <a:rPr lang="pt-BR" sz="2000" u="none" cap="none" strike="noStrike">
                          <a:solidFill>
                            <a:srgbClr val="D9D9D9"/>
                          </a:solidFill>
                          <a:latin typeface="Didact Gothic"/>
                          <a:ea typeface="Didact Gothic"/>
                          <a:cs typeface="Didact Gothic"/>
                          <a:sym typeface="Didact Gothic"/>
                        </a:rPr>
                        <a:t>Conteúdo</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pt-BR" sz="2000" u="none" cap="none" strike="noStrike">
                          <a:solidFill>
                            <a:srgbClr val="D9D9D9"/>
                          </a:solidFill>
                          <a:latin typeface="Didact Gothic"/>
                          <a:ea typeface="Didact Gothic"/>
                          <a:cs typeface="Didact Gothic"/>
                          <a:sym typeface="Didact Gothic"/>
                        </a:rPr>
                        <a:t>&lt;/</a:t>
                      </a:r>
                      <a:r>
                        <a:rPr lang="pt-BR" sz="2000" u="none" cap="none" strike="noStrike">
                          <a:solidFill>
                            <a:srgbClr val="E06666"/>
                          </a:solidFill>
                          <a:latin typeface="Didact Gothic"/>
                          <a:ea typeface="Didact Gothic"/>
                          <a:cs typeface="Didact Gothic"/>
                          <a:sym typeface="Didact Gothic"/>
                        </a:rPr>
                        <a:t>tag</a:t>
                      </a:r>
                      <a:r>
                        <a:rPr lang="pt-BR" sz="2000" u="none" cap="none" strike="noStrike">
                          <a:solidFill>
                            <a:srgbClr val="D9D9D9"/>
                          </a:solidFill>
                          <a:latin typeface="Didact Gothic"/>
                          <a:ea typeface="Didact Gothic"/>
                          <a:cs typeface="Didact Gothic"/>
                          <a:sym typeface="Didact Gothic"/>
                        </a:rPr>
                        <a:t>&gt;</a:t>
                      </a:r>
                      <a:endParaRPr sz="1400" u="none" cap="none" strike="noStrike"/>
                    </a:p>
                  </a:txBody>
                  <a:tcPr marT="63500" marB="63500" marR="63500" marL="63500">
                    <a:solidFill>
                      <a:srgbClr val="0C343D"/>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4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41"/>
          <p:cNvSpPr txBox="1"/>
          <p:nvPr/>
        </p:nvSpPr>
        <p:spPr>
          <a:xfrm>
            <a:off x="1461300" y="345975"/>
            <a:ext cx="6221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10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Agrupar tags</a:t>
            </a:r>
            <a:endParaRPr b="1" i="0" sz="3500" u="none" cap="none" strike="noStrike">
              <a:solidFill>
                <a:schemeClr val="lt1"/>
              </a:solidFill>
              <a:latin typeface="DM Sans"/>
              <a:ea typeface="DM Sans"/>
              <a:cs typeface="DM Sans"/>
              <a:sym typeface="DM Sans"/>
            </a:endParaRPr>
          </a:p>
        </p:txBody>
      </p:sp>
      <p:sp>
        <p:nvSpPr>
          <p:cNvPr id="483" name="Google Shape;483;p141"/>
          <p:cNvSpPr txBox="1"/>
          <p:nvPr/>
        </p:nvSpPr>
        <p:spPr>
          <a:xfrm>
            <a:off x="945600" y="1441000"/>
            <a:ext cx="7252800" cy="8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É possível colocar uma tag dentro da outra, aliás, isso é mais comum do que parece.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a:t>
            </a:r>
            <a:r>
              <a:rPr b="0" i="0" lang="pt-BR" sz="1350" u="none" cap="none" strike="noStrike">
                <a:solidFill>
                  <a:schemeClr val="dk1"/>
                </a:solidFill>
                <a:latin typeface="DM Sans"/>
                <a:ea typeface="DM Sans"/>
                <a:cs typeface="DM Sans"/>
                <a:sym typeface="DM Sans"/>
              </a:rPr>
              <a:t> mais importante a lembrar é que:</a:t>
            </a:r>
            <a:endParaRPr b="0" i="0" sz="135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0" i="0" lang="pt-BR" sz="1350" u="none" cap="none" strike="noStrike">
                <a:solidFill>
                  <a:schemeClr val="accent6"/>
                </a:solidFill>
                <a:highlight>
                  <a:schemeClr val="dk1"/>
                </a:highlight>
                <a:latin typeface="DM Sans"/>
                <a:ea typeface="DM Sans"/>
                <a:cs typeface="DM Sans"/>
                <a:sym typeface="DM Sans"/>
              </a:rPr>
              <a:t> Sempre fecham na ordem inversa à abertura.</a:t>
            </a:r>
            <a:endParaRPr b="0" i="0" sz="1350" u="none" cap="none" strike="noStrike">
              <a:solidFill>
                <a:schemeClr val="accent6"/>
              </a:solidFill>
              <a:highlight>
                <a:schemeClr val="dk1"/>
              </a:highlight>
              <a:latin typeface="DM Sans"/>
              <a:ea typeface="DM Sans"/>
              <a:cs typeface="DM Sans"/>
              <a:sym typeface="DM Sans"/>
            </a:endParaRPr>
          </a:p>
        </p:txBody>
      </p:sp>
      <p:pic>
        <p:nvPicPr>
          <p:cNvPr id="484" name="Google Shape;484;p141"/>
          <p:cNvPicPr preferRelativeResize="0"/>
          <p:nvPr/>
        </p:nvPicPr>
        <p:blipFill rotWithShape="1">
          <a:blip r:embed="rId3">
            <a:alphaModFix/>
          </a:blip>
          <a:srcRect b="0" l="0" r="0" t="0"/>
          <a:stretch/>
        </p:blipFill>
        <p:spPr>
          <a:xfrm>
            <a:off x="1872675" y="2599025"/>
            <a:ext cx="5398651" cy="1659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42"/>
          <p:cNvSpPr txBox="1"/>
          <p:nvPr/>
        </p:nvSpPr>
        <p:spPr>
          <a:xfrm>
            <a:off x="457725" y="1265159"/>
            <a:ext cx="473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100"/>
              </a:spcAft>
              <a:buClr>
                <a:srgbClr val="000000"/>
              </a:buClr>
              <a:buSzPts val="4000"/>
              <a:buFont typeface="Arial"/>
              <a:buNone/>
            </a:pPr>
            <a:r>
              <a:rPr b="1" i="0" lang="pt-BR" sz="4000" u="none" cap="none" strike="noStrike">
                <a:solidFill>
                  <a:schemeClr val="dk1"/>
                </a:solidFill>
                <a:highlight>
                  <a:srgbClr val="EAFF6A"/>
                </a:highlight>
                <a:latin typeface="DM Sans"/>
                <a:ea typeface="DM Sans"/>
                <a:cs typeface="DM Sans"/>
                <a:sym typeface="DM Sans"/>
              </a:rPr>
              <a:t>Sintaxe</a:t>
            </a:r>
            <a:r>
              <a:rPr b="1" i="0" lang="pt-BR" sz="4000" u="none" cap="none" strike="noStrike">
                <a:solidFill>
                  <a:schemeClr val="dk1"/>
                </a:solidFill>
                <a:latin typeface="DM Sans"/>
                <a:ea typeface="DM Sans"/>
                <a:cs typeface="DM Sans"/>
                <a:sym typeface="DM Sans"/>
              </a:rPr>
              <a:t> do Código</a:t>
            </a:r>
            <a:endParaRPr b="1" i="0" sz="4000" u="none" cap="none" strike="noStrike">
              <a:solidFill>
                <a:schemeClr val="dk1"/>
              </a:solidFill>
              <a:latin typeface="DM Sans"/>
              <a:ea typeface="DM Sans"/>
              <a:cs typeface="DM Sans"/>
              <a:sym typeface="DM Sans"/>
            </a:endParaRPr>
          </a:p>
        </p:txBody>
      </p:sp>
      <p:sp>
        <p:nvSpPr>
          <p:cNvPr id="490" name="Google Shape;490;p142"/>
          <p:cNvSpPr txBox="1"/>
          <p:nvPr/>
        </p:nvSpPr>
        <p:spPr>
          <a:xfrm>
            <a:off x="457725" y="2350725"/>
            <a:ext cx="4730100" cy="125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É importante manter a ordem dentro do código e incorporar boas práticas:</a:t>
            </a:r>
            <a:endParaRPr b="0" i="0" sz="1350" u="none" cap="none" strike="noStrike">
              <a:solidFill>
                <a:schemeClr val="dk2"/>
              </a:solidFill>
              <a:latin typeface="DM Sans"/>
              <a:ea typeface="DM Sans"/>
              <a:cs typeface="DM Sans"/>
              <a:sym typeface="DM Sans"/>
            </a:endParaRPr>
          </a:p>
          <a:p>
            <a:pPr indent="-314325" lvl="0" marL="457200" marR="0" rtl="0" algn="l">
              <a:lnSpc>
                <a:spcPct val="115000"/>
              </a:lnSpc>
              <a:spcBef>
                <a:spcPts val="1100"/>
              </a:spcBef>
              <a:spcAft>
                <a:spcPts val="0"/>
              </a:spcAft>
              <a:buClr>
                <a:schemeClr val="dk1"/>
              </a:buClr>
              <a:buSzPts val="1350"/>
              <a:buFont typeface="DM Sans"/>
              <a:buChar char="✓"/>
            </a:pPr>
            <a:r>
              <a:rPr b="0" i="0" lang="pt-BR" sz="1350" u="none" cap="none" strike="noStrike">
                <a:solidFill>
                  <a:schemeClr val="dk1"/>
                </a:solidFill>
                <a:highlight>
                  <a:srgbClr val="EAFF6A"/>
                </a:highlight>
                <a:latin typeface="DM Sans"/>
                <a:ea typeface="DM Sans"/>
                <a:cs typeface="DM Sans"/>
                <a:sym typeface="DM Sans"/>
              </a:rPr>
              <a:t>Indentação ou controle de tabulações</a:t>
            </a:r>
            <a:endParaRPr b="0" i="0" sz="1350" u="none" cap="none" strike="noStrike">
              <a:solidFill>
                <a:schemeClr val="dk1"/>
              </a:solidFill>
              <a:highlight>
                <a:srgbClr val="EAFF6A"/>
              </a:highlight>
              <a:latin typeface="DM Sans"/>
              <a:ea typeface="DM Sans"/>
              <a:cs typeface="DM Sans"/>
              <a:sym typeface="DM Sans"/>
            </a:endParaRPr>
          </a:p>
          <a:p>
            <a:pPr indent="-314325" lvl="0" marL="457200" marR="0" rtl="0" algn="l">
              <a:lnSpc>
                <a:spcPct val="115000"/>
              </a:lnSpc>
              <a:spcBef>
                <a:spcPts val="0"/>
              </a:spcBef>
              <a:spcAft>
                <a:spcPts val="0"/>
              </a:spcAft>
              <a:buClr>
                <a:schemeClr val="dk1"/>
              </a:buClr>
              <a:buSzPts val="1350"/>
              <a:buFont typeface="DM Sans"/>
              <a:buChar char="✓"/>
            </a:pPr>
            <a:r>
              <a:rPr b="0" i="0" lang="pt-BR" sz="1350" u="none" cap="none" strike="noStrike">
                <a:solidFill>
                  <a:schemeClr val="dk1"/>
                </a:solidFill>
                <a:highlight>
                  <a:srgbClr val="EAFF6A"/>
                </a:highlight>
                <a:latin typeface="DM Sans"/>
                <a:ea typeface="DM Sans"/>
                <a:cs typeface="DM Sans"/>
                <a:sym typeface="DM Sans"/>
              </a:rPr>
              <a:t>Bloco de código</a:t>
            </a:r>
            <a:endParaRPr b="1" i="0" sz="1350" u="none" cap="none" strike="noStrike">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43"/>
          <p:cNvSpPr txBox="1"/>
          <p:nvPr/>
        </p:nvSpPr>
        <p:spPr>
          <a:xfrm>
            <a:off x="457725" y="918650"/>
            <a:ext cx="5318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100"/>
              </a:spcAft>
              <a:buClr>
                <a:srgbClr val="000000"/>
              </a:buClr>
              <a:buSzPts val="4000"/>
              <a:buFont typeface="Arial"/>
              <a:buNone/>
            </a:pPr>
            <a:r>
              <a:rPr b="1" lang="pt-BR" sz="4000">
                <a:solidFill>
                  <a:schemeClr val="dk1"/>
                </a:solidFill>
                <a:highlight>
                  <a:srgbClr val="EAFF6A"/>
                </a:highlight>
                <a:latin typeface="DM Sans"/>
                <a:ea typeface="DM Sans"/>
                <a:cs typeface="DM Sans"/>
                <a:sym typeface="DM Sans"/>
              </a:rPr>
              <a:t>Fechamento</a:t>
            </a:r>
            <a:r>
              <a:rPr b="1" i="0" lang="pt-BR" sz="4000" u="none" cap="none" strike="noStrike">
                <a:solidFill>
                  <a:schemeClr val="dk1"/>
                </a:solidFill>
                <a:latin typeface="DM Sans"/>
                <a:ea typeface="DM Sans"/>
                <a:cs typeface="DM Sans"/>
                <a:sym typeface="DM Sans"/>
              </a:rPr>
              <a:t> </a:t>
            </a:r>
            <a:r>
              <a:rPr b="1" lang="pt-BR" sz="4000">
                <a:solidFill>
                  <a:schemeClr val="dk1"/>
                </a:solidFill>
                <a:latin typeface="DM Sans"/>
                <a:ea typeface="DM Sans"/>
                <a:cs typeface="DM Sans"/>
                <a:sym typeface="DM Sans"/>
              </a:rPr>
              <a:t>de tags</a:t>
            </a:r>
            <a:endParaRPr b="1" i="0" sz="4000" u="none" cap="none" strike="noStrike">
              <a:solidFill>
                <a:schemeClr val="dk1"/>
              </a:solidFill>
              <a:latin typeface="DM Sans"/>
              <a:ea typeface="DM Sans"/>
              <a:cs typeface="DM Sans"/>
              <a:sym typeface="DM Sans"/>
            </a:endParaRPr>
          </a:p>
        </p:txBody>
      </p:sp>
      <p:sp>
        <p:nvSpPr>
          <p:cNvPr id="496" name="Google Shape;496;p143"/>
          <p:cNvSpPr txBox="1"/>
          <p:nvPr/>
        </p:nvSpPr>
        <p:spPr>
          <a:xfrm>
            <a:off x="457725" y="2579325"/>
            <a:ext cx="4730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pt-BR" sz="1350" u="none" cap="none" strike="noStrike">
                <a:solidFill>
                  <a:schemeClr val="dk1"/>
                </a:solidFill>
                <a:latin typeface="DM Sans"/>
                <a:ea typeface="DM Sans"/>
                <a:cs typeface="DM Sans"/>
                <a:sym typeface="DM Sans"/>
              </a:rPr>
              <a:t>As tags com fechamento </a:t>
            </a:r>
            <a:r>
              <a:rPr b="1" i="0" lang="pt-BR" sz="1350" u="none" cap="none" strike="noStrike">
                <a:solidFill>
                  <a:schemeClr val="dk1"/>
                </a:solidFill>
                <a:highlight>
                  <a:srgbClr val="EAFF6A"/>
                </a:highlight>
                <a:latin typeface="DM Sans"/>
                <a:ea typeface="DM Sans"/>
                <a:cs typeface="DM Sans"/>
                <a:sym typeface="DM Sans"/>
              </a:rPr>
              <a:t>obrigatório</a:t>
            </a:r>
            <a:r>
              <a:rPr b="1" i="0" lang="pt-BR" sz="1350" u="none" cap="none" strike="noStrike">
                <a:solidFill>
                  <a:schemeClr val="dk1"/>
                </a:solidFill>
                <a:latin typeface="DM Sans"/>
                <a:ea typeface="DM Sans"/>
                <a:cs typeface="DM Sans"/>
                <a:sym typeface="DM Sans"/>
              </a:rPr>
              <a:t> </a:t>
            </a:r>
            <a:r>
              <a:rPr b="0" i="0" lang="pt-BR" sz="1350" u="none" cap="none" strike="noStrike">
                <a:solidFill>
                  <a:schemeClr val="dk1"/>
                </a:solidFill>
                <a:latin typeface="DM Sans"/>
                <a:ea typeface="DM Sans"/>
                <a:cs typeface="DM Sans"/>
                <a:sym typeface="DM Sans"/>
              </a:rPr>
              <a:t>iniciam e encerram um conteúdo que est</a:t>
            </a:r>
            <a:r>
              <a:rPr lang="pt-BR" sz="1350">
                <a:solidFill>
                  <a:schemeClr val="dk1"/>
                </a:solidFill>
                <a:latin typeface="DM Sans"/>
                <a:ea typeface="DM Sans"/>
                <a:cs typeface="DM Sans"/>
                <a:sym typeface="DM Sans"/>
              </a:rPr>
              <a:t>a</a:t>
            </a:r>
            <a:r>
              <a:rPr b="0" i="0" lang="pt-BR" sz="1350" u="none" cap="none" strike="noStrike">
                <a:solidFill>
                  <a:schemeClr val="dk1"/>
                </a:solidFill>
                <a:latin typeface="DM Sans"/>
                <a:ea typeface="DM Sans"/>
                <a:cs typeface="DM Sans"/>
                <a:sym typeface="DM Sans"/>
              </a:rPr>
              <a:t>rá contido entre sua abertura e seu fechamento,</a:t>
            </a:r>
            <a:r>
              <a:rPr lang="pt-BR" sz="1350">
                <a:solidFill>
                  <a:schemeClr val="dk1"/>
                </a:solidFill>
                <a:latin typeface="DM Sans"/>
                <a:ea typeface="DM Sans"/>
                <a:cs typeface="DM Sans"/>
                <a:sym typeface="DM Sans"/>
              </a:rPr>
              <a:t> </a:t>
            </a:r>
            <a:r>
              <a:rPr b="0" i="0" lang="pt-BR" sz="1350" u="none" cap="none" strike="noStrike">
                <a:solidFill>
                  <a:schemeClr val="dk1"/>
                </a:solidFill>
                <a:latin typeface="DM Sans"/>
                <a:ea typeface="DM Sans"/>
                <a:cs typeface="DM Sans"/>
                <a:sym typeface="DM Sans"/>
              </a:rPr>
              <a:t>geralmente um texto ou outras tags.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pt-BR" sz="1350" u="none" cap="none" strike="noStrike">
                <a:solidFill>
                  <a:schemeClr val="dk1"/>
                </a:solidFill>
                <a:latin typeface="DM Sans"/>
                <a:ea typeface="DM Sans"/>
                <a:cs typeface="DM Sans"/>
                <a:sym typeface="DM Sans"/>
              </a:rPr>
              <a:t>As tags com</a:t>
            </a:r>
            <a:r>
              <a:rPr b="1" lang="pt-BR" sz="1350">
                <a:solidFill>
                  <a:schemeClr val="dk1"/>
                </a:solidFill>
                <a:latin typeface="DM Sans"/>
                <a:ea typeface="DM Sans"/>
                <a:cs typeface="DM Sans"/>
                <a:sym typeface="DM Sans"/>
              </a:rPr>
              <a:t> auto fechamento </a:t>
            </a:r>
            <a:r>
              <a:rPr b="1" lang="pt-BR" sz="1350">
                <a:solidFill>
                  <a:schemeClr val="dk1"/>
                </a:solidFill>
                <a:highlight>
                  <a:srgbClr val="EAFF6A"/>
                </a:highlight>
                <a:latin typeface="DM Sans"/>
                <a:ea typeface="DM Sans"/>
                <a:cs typeface="DM Sans"/>
                <a:sym typeface="DM Sans"/>
              </a:rPr>
              <a:t>(self-closing)</a:t>
            </a:r>
            <a:r>
              <a:rPr lang="pt-BR" sz="1350">
                <a:solidFill>
                  <a:schemeClr val="dk1"/>
                </a:solidFill>
                <a:latin typeface="DM Sans"/>
                <a:ea typeface="DM Sans"/>
                <a:cs typeface="DM Sans"/>
                <a:sym typeface="DM Sans"/>
              </a:rPr>
              <a:t> </a:t>
            </a:r>
            <a:r>
              <a:rPr b="0" i="0" lang="pt-BR" sz="1350" u="none" cap="none" strike="noStrike">
                <a:solidFill>
                  <a:schemeClr val="dk1"/>
                </a:solidFill>
                <a:latin typeface="DM Sans"/>
                <a:ea typeface="DM Sans"/>
                <a:cs typeface="DM Sans"/>
                <a:sym typeface="DM Sans"/>
              </a:rPr>
              <a:t>não precisam da tag de fechamento, apenas inserimos uma barra ao final da tag de abertura. Servem, entre outras coisas, para incluir elementos como imagens, linhas, entre outros.</a:t>
            </a:r>
            <a:endParaRPr b="1" i="0" sz="135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4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44"/>
          <p:cNvSpPr txBox="1"/>
          <p:nvPr/>
        </p:nvSpPr>
        <p:spPr>
          <a:xfrm>
            <a:off x="1461300" y="345975"/>
            <a:ext cx="6221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100"/>
              </a:spcAft>
              <a:buClr>
                <a:schemeClr val="dk1"/>
              </a:buClr>
              <a:buSzPts val="1100"/>
              <a:buFont typeface="Arial"/>
              <a:buNone/>
            </a:pPr>
            <a:r>
              <a:rPr b="1" lang="pt-BR" sz="4000">
                <a:solidFill>
                  <a:schemeClr val="lt1"/>
                </a:solidFill>
                <a:latin typeface="DM Sans"/>
                <a:ea typeface="DM Sans"/>
                <a:cs typeface="DM Sans"/>
                <a:sym typeface="DM Sans"/>
              </a:rPr>
              <a:t>F</a:t>
            </a:r>
            <a:r>
              <a:rPr b="1" i="0" lang="pt-BR" sz="4000" u="none" cap="none" strike="noStrike">
                <a:solidFill>
                  <a:schemeClr val="lt1"/>
                </a:solidFill>
                <a:latin typeface="DM Sans"/>
                <a:ea typeface="DM Sans"/>
                <a:cs typeface="DM Sans"/>
                <a:sym typeface="DM Sans"/>
              </a:rPr>
              <a:t>echa</a:t>
            </a:r>
            <a:r>
              <a:rPr b="1" lang="pt-BR" sz="4000">
                <a:solidFill>
                  <a:schemeClr val="lt1"/>
                </a:solidFill>
                <a:latin typeface="DM Sans"/>
                <a:ea typeface="DM Sans"/>
                <a:cs typeface="DM Sans"/>
                <a:sym typeface="DM Sans"/>
              </a:rPr>
              <a:t>mento de tags</a:t>
            </a:r>
            <a:endParaRPr b="1" i="0" sz="3500" u="none" cap="none" strike="noStrike">
              <a:solidFill>
                <a:schemeClr val="lt1"/>
              </a:solidFill>
              <a:latin typeface="DM Sans"/>
              <a:ea typeface="DM Sans"/>
              <a:cs typeface="DM Sans"/>
              <a:sym typeface="DM Sans"/>
            </a:endParaRPr>
          </a:p>
        </p:txBody>
      </p:sp>
      <p:sp>
        <p:nvSpPr>
          <p:cNvPr id="503" name="Google Shape;503;p144"/>
          <p:cNvSpPr txBox="1"/>
          <p:nvPr/>
        </p:nvSpPr>
        <p:spPr>
          <a:xfrm>
            <a:off x="771463" y="1506325"/>
            <a:ext cx="7601100" cy="1364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10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No exemplo, temos uma </a:t>
            </a:r>
            <a:r>
              <a:rPr b="1" i="0" lang="pt-BR" sz="1350" u="none" cap="none" strike="noStrike">
                <a:solidFill>
                  <a:schemeClr val="dk1"/>
                </a:solidFill>
                <a:latin typeface="DM Sans"/>
                <a:ea typeface="DM Sans"/>
                <a:cs typeface="DM Sans"/>
                <a:sym typeface="DM Sans"/>
              </a:rPr>
              <a:t>tag com fechamento obrig</a:t>
            </a:r>
            <a:r>
              <a:rPr b="1" lang="pt-BR" sz="1350">
                <a:solidFill>
                  <a:schemeClr val="dk1"/>
                </a:solidFill>
                <a:latin typeface="DM Sans"/>
                <a:ea typeface="DM Sans"/>
                <a:cs typeface="DM Sans"/>
                <a:sym typeface="DM Sans"/>
              </a:rPr>
              <a:t>atório</a:t>
            </a:r>
            <a:r>
              <a:rPr b="0" i="0" lang="pt-BR" sz="1350" u="none" cap="none" strike="noStrike">
                <a:solidFill>
                  <a:schemeClr val="dk1"/>
                </a:solidFill>
                <a:latin typeface="DM Sans"/>
                <a:ea typeface="DM Sans"/>
                <a:cs typeface="DM Sans"/>
                <a:sym typeface="DM Sans"/>
              </a:rPr>
              <a:t> chamada </a:t>
            </a:r>
            <a:r>
              <a:rPr lang="pt-BR" sz="1350">
                <a:solidFill>
                  <a:schemeClr val="dk1"/>
                </a:solidFill>
                <a:latin typeface="DM Sans"/>
                <a:ea typeface="DM Sans"/>
                <a:cs typeface="DM Sans"/>
                <a:sym typeface="DM Sans"/>
              </a:rPr>
              <a:t>p</a:t>
            </a:r>
            <a:r>
              <a:rPr b="0" i="0" lang="pt-BR" sz="1350" u="none" cap="none" strike="noStrike">
                <a:solidFill>
                  <a:schemeClr val="dk1"/>
                </a:solidFill>
                <a:latin typeface="DM Sans"/>
                <a:ea typeface="DM Sans"/>
                <a:cs typeface="DM Sans"/>
                <a:sym typeface="DM Sans"/>
              </a:rPr>
              <a:t>arágrafo &lt;p&gt;&lt;/p&gt;, que engloba um texto e uma </a:t>
            </a:r>
            <a:r>
              <a:rPr b="1" i="0" lang="pt-BR" sz="1350" u="none" cap="none" strike="noStrike">
                <a:solidFill>
                  <a:schemeClr val="dk1"/>
                </a:solidFill>
                <a:latin typeface="DM Sans"/>
                <a:ea typeface="DM Sans"/>
                <a:cs typeface="DM Sans"/>
                <a:sym typeface="DM Sans"/>
              </a:rPr>
              <a:t>tag </a:t>
            </a:r>
            <a:r>
              <a:rPr b="1" lang="pt-BR" sz="1350">
                <a:solidFill>
                  <a:schemeClr val="dk1"/>
                </a:solidFill>
                <a:latin typeface="DM Sans"/>
                <a:ea typeface="DM Sans"/>
                <a:cs typeface="DM Sans"/>
                <a:sym typeface="DM Sans"/>
              </a:rPr>
              <a:t>com auto fechamento</a:t>
            </a:r>
            <a:r>
              <a:rPr b="1" i="0" lang="pt-BR" sz="1350" u="none" cap="none" strike="noStrike">
                <a:solidFill>
                  <a:schemeClr val="dk1"/>
                </a:solidFill>
                <a:latin typeface="DM Sans"/>
                <a:ea typeface="DM Sans"/>
                <a:cs typeface="DM Sans"/>
                <a:sym typeface="DM Sans"/>
              </a:rPr>
              <a:t> (self-closing)</a:t>
            </a:r>
            <a:r>
              <a:rPr b="0" i="0" lang="pt-BR" sz="1350" u="none" cap="none" strike="noStrike">
                <a:solidFill>
                  <a:schemeClr val="dk1"/>
                </a:solidFill>
                <a:latin typeface="DM Sans"/>
                <a:ea typeface="DM Sans"/>
                <a:cs typeface="DM Sans"/>
                <a:sym typeface="DM Sans"/>
              </a:rPr>
              <a:t> &lt;hr/&gt;</a:t>
            </a:r>
            <a:r>
              <a:rPr b="0" i="0" lang="pt-BR" sz="1350" u="none" cap="none" strike="noStrike">
                <a:solidFill>
                  <a:srgbClr val="CCCCCC"/>
                </a:solidFill>
                <a:latin typeface="DM Sans"/>
                <a:ea typeface="DM Sans"/>
                <a:cs typeface="DM Sans"/>
                <a:sym typeface="DM Sans"/>
              </a:rPr>
              <a:t> </a:t>
            </a:r>
            <a:r>
              <a:rPr b="0" i="0" lang="pt-BR" sz="1350" u="none" cap="none" strike="noStrike">
                <a:solidFill>
                  <a:schemeClr val="dk1"/>
                </a:solidFill>
                <a:latin typeface="DM Sans"/>
                <a:ea typeface="DM Sans"/>
                <a:cs typeface="DM Sans"/>
                <a:sym typeface="DM Sans"/>
              </a:rPr>
              <a:t>para incluir uma linha horizontal.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símbolo “/” é utilizado para fechar as tags. N</a:t>
            </a:r>
            <a:r>
              <a:rPr lang="pt-BR" sz="1350">
                <a:solidFill>
                  <a:schemeClr val="dk1"/>
                </a:solidFill>
                <a:latin typeface="DM Sans"/>
                <a:ea typeface="DM Sans"/>
                <a:cs typeface="DM Sans"/>
                <a:sym typeface="DM Sans"/>
              </a:rPr>
              <a:t>as tags com fechamento obrigatório </a:t>
            </a:r>
            <a:r>
              <a:rPr b="0" i="0" lang="pt-BR" sz="1350" u="none" cap="none" strike="noStrike">
                <a:solidFill>
                  <a:schemeClr val="dk1"/>
                </a:solidFill>
                <a:latin typeface="DM Sans"/>
                <a:ea typeface="DM Sans"/>
                <a:cs typeface="DM Sans"/>
                <a:sym typeface="DM Sans"/>
              </a:rPr>
              <a:t>é colocado após o símbolo “&lt;”, enquanto que nas </a:t>
            </a:r>
            <a:r>
              <a:rPr lang="pt-BR" sz="1350">
                <a:solidFill>
                  <a:schemeClr val="dk1"/>
                </a:solidFill>
                <a:latin typeface="DM Sans"/>
                <a:ea typeface="DM Sans"/>
                <a:cs typeface="DM Sans"/>
                <a:sym typeface="DM Sans"/>
              </a:rPr>
              <a:t>self-closing </a:t>
            </a:r>
            <a:r>
              <a:rPr b="0" i="0" lang="pt-BR" sz="1350" u="none" cap="none" strike="noStrike">
                <a:solidFill>
                  <a:schemeClr val="dk1"/>
                </a:solidFill>
                <a:latin typeface="DM Sans"/>
                <a:ea typeface="DM Sans"/>
                <a:cs typeface="DM Sans"/>
                <a:sym typeface="DM Sans"/>
              </a:rPr>
              <a:t>é colocado antes do símbolo “&gt;”. </a:t>
            </a:r>
            <a:endParaRPr b="0" i="0" sz="1350" u="none" cap="none" strike="noStrike">
              <a:solidFill>
                <a:schemeClr val="dk1"/>
              </a:solidFill>
              <a:latin typeface="DM Sans"/>
              <a:ea typeface="DM Sans"/>
              <a:cs typeface="DM Sans"/>
              <a:sym typeface="DM Sans"/>
            </a:endParaRPr>
          </a:p>
        </p:txBody>
      </p:sp>
      <p:graphicFrame>
        <p:nvGraphicFramePr>
          <p:cNvPr id="504" name="Google Shape;504;p144"/>
          <p:cNvGraphicFramePr/>
          <p:nvPr/>
        </p:nvGraphicFramePr>
        <p:xfrm>
          <a:off x="1211113" y="3052037"/>
          <a:ext cx="3000000" cy="3000000"/>
        </p:xfrm>
        <a:graphic>
          <a:graphicData uri="http://schemas.openxmlformats.org/drawingml/2006/table">
            <a:tbl>
              <a:tblPr>
                <a:noFill/>
                <a:tableStyleId>{E9778F5E-DD39-4C6D-A6A7-9897212636C4}</a:tableStyleId>
              </a:tblPr>
              <a:tblGrid>
                <a:gridCol w="6721775"/>
              </a:tblGrid>
              <a:tr h="909225">
                <a:tc>
                  <a:txBody>
                    <a:bodyPr/>
                    <a:lstStyle/>
                    <a:p>
                      <a:pPr indent="0" lvl="0" marL="0" marR="0" rtl="0" algn="l">
                        <a:lnSpc>
                          <a:spcPct val="100000"/>
                        </a:lnSpc>
                        <a:spcBef>
                          <a:spcPts val="0"/>
                        </a:spcBef>
                        <a:spcAft>
                          <a:spcPts val="0"/>
                        </a:spcAft>
                        <a:buClr>
                          <a:srgbClr val="000000"/>
                        </a:buClr>
                        <a:buSzPts val="1800"/>
                        <a:buFont typeface="Arial"/>
                        <a:buNone/>
                      </a:pPr>
                      <a:r>
                        <a:rPr lang="pt-BR" sz="1700" u="none" cap="none" strike="noStrike">
                          <a:solidFill>
                            <a:srgbClr val="CCCCCC"/>
                          </a:solidFill>
                          <a:latin typeface="Helvetica Neue Light"/>
                          <a:ea typeface="Helvetica Neue Light"/>
                          <a:cs typeface="Helvetica Neue Light"/>
                          <a:sym typeface="Helvetica Neue Light"/>
                        </a:rPr>
                        <a:t>&lt;</a:t>
                      </a:r>
                      <a:r>
                        <a:rPr lang="pt-BR" sz="1700" u="none" cap="none" strike="noStrike">
                          <a:solidFill>
                            <a:srgbClr val="E06666"/>
                          </a:solidFill>
                          <a:latin typeface="Helvetica Neue Light"/>
                          <a:ea typeface="Helvetica Neue Light"/>
                          <a:cs typeface="Helvetica Neue Light"/>
                          <a:sym typeface="Helvetica Neue Light"/>
                        </a:rPr>
                        <a:t>p</a:t>
                      </a:r>
                      <a:r>
                        <a:rPr lang="pt-BR" sz="1700" u="none" cap="none" strike="noStrike">
                          <a:solidFill>
                            <a:srgbClr val="CCCCCC"/>
                          </a:solidFill>
                          <a:latin typeface="Helvetica Neue Light"/>
                          <a:ea typeface="Helvetica Neue Light"/>
                          <a:cs typeface="Helvetica Neue Light"/>
                          <a:sym typeface="Helvetica Neue Light"/>
                        </a:rPr>
                        <a:t>&gt;Este é um parágrafo com texto em seu interior - Tag com </a:t>
                      </a:r>
                      <a:r>
                        <a:rPr lang="pt-BR" sz="1700">
                          <a:solidFill>
                            <a:srgbClr val="CCCCCC"/>
                          </a:solidFill>
                          <a:latin typeface="Helvetica Neue Light"/>
                          <a:ea typeface="Helvetica Neue Light"/>
                          <a:cs typeface="Helvetica Neue Light"/>
                          <a:sym typeface="Helvetica Neue Light"/>
                        </a:rPr>
                        <a:t>f</a:t>
                      </a:r>
                      <a:r>
                        <a:rPr lang="pt-BR" sz="1700" u="none" cap="none" strike="noStrike">
                          <a:solidFill>
                            <a:srgbClr val="CCCCCC"/>
                          </a:solidFill>
                          <a:latin typeface="Helvetica Neue Light"/>
                          <a:ea typeface="Helvetica Neue Light"/>
                          <a:cs typeface="Helvetica Neue Light"/>
                          <a:sym typeface="Helvetica Neue Light"/>
                        </a:rPr>
                        <a:t>echa</a:t>
                      </a:r>
                      <a:r>
                        <a:rPr lang="pt-BR" sz="1700">
                          <a:solidFill>
                            <a:srgbClr val="CCCCCC"/>
                          </a:solidFill>
                          <a:latin typeface="Helvetica Neue Light"/>
                          <a:ea typeface="Helvetica Neue Light"/>
                          <a:cs typeface="Helvetica Neue Light"/>
                          <a:sym typeface="Helvetica Neue Light"/>
                        </a:rPr>
                        <a:t>mento</a:t>
                      </a:r>
                      <a:r>
                        <a:rPr lang="pt-BR" sz="1700" u="none" cap="none" strike="noStrike">
                          <a:solidFill>
                            <a:srgbClr val="CCCCCC"/>
                          </a:solidFill>
                          <a:latin typeface="Helvetica Neue Light"/>
                          <a:ea typeface="Helvetica Neue Light"/>
                          <a:cs typeface="Helvetica Neue Light"/>
                          <a:sym typeface="Helvetica Neue Light"/>
                        </a:rPr>
                        <a:t> obrigatório &lt;/</a:t>
                      </a:r>
                      <a:r>
                        <a:rPr lang="pt-BR" sz="1700" u="none" cap="none" strike="noStrike">
                          <a:solidFill>
                            <a:srgbClr val="E06666"/>
                          </a:solidFill>
                          <a:latin typeface="Helvetica Neue Light"/>
                          <a:ea typeface="Helvetica Neue Light"/>
                          <a:cs typeface="Helvetica Neue Light"/>
                          <a:sym typeface="Helvetica Neue Light"/>
                        </a:rPr>
                        <a:t>p</a:t>
                      </a:r>
                      <a:r>
                        <a:rPr lang="pt-BR" sz="1700" u="none" cap="none" strike="noStrike">
                          <a:solidFill>
                            <a:srgbClr val="CCCCCC"/>
                          </a:solidFill>
                          <a:latin typeface="Helvetica Neue Light"/>
                          <a:ea typeface="Helvetica Neue Light"/>
                          <a:cs typeface="Helvetica Neue Light"/>
                          <a:sym typeface="Helvetica Neue Light"/>
                        </a:rPr>
                        <a:t>&gt;</a:t>
                      </a:r>
                      <a:endParaRPr sz="1100" u="none" cap="none" strike="noStrike"/>
                    </a:p>
                    <a:p>
                      <a:pPr indent="0" lvl="0" marL="0" marR="0" rtl="0" algn="l">
                        <a:lnSpc>
                          <a:spcPct val="100000"/>
                        </a:lnSpc>
                        <a:spcBef>
                          <a:spcPts val="0"/>
                        </a:spcBef>
                        <a:spcAft>
                          <a:spcPts val="0"/>
                        </a:spcAft>
                        <a:buClr>
                          <a:srgbClr val="000000"/>
                        </a:buClr>
                        <a:buSzPts val="1800"/>
                        <a:buFont typeface="Arial"/>
                        <a:buNone/>
                      </a:pPr>
                      <a:r>
                        <a:t/>
                      </a:r>
                      <a:endParaRPr sz="1700" u="none" cap="none" strike="noStrike">
                        <a:solidFill>
                          <a:srgbClr val="CCCCCC"/>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pt-BR" sz="1700" u="none" cap="none" strike="noStrike">
                          <a:solidFill>
                            <a:srgbClr val="CCCCCC"/>
                          </a:solidFill>
                          <a:latin typeface="Helvetica Neue Light"/>
                          <a:ea typeface="Helvetica Neue Light"/>
                          <a:cs typeface="Helvetica Neue Light"/>
                          <a:sym typeface="Helvetica Neue Light"/>
                        </a:rPr>
                        <a:t>&lt;</a:t>
                      </a:r>
                      <a:r>
                        <a:rPr lang="pt-BR" sz="1700" u="none" cap="none" strike="noStrike">
                          <a:solidFill>
                            <a:srgbClr val="E06666"/>
                          </a:solidFill>
                          <a:latin typeface="Helvetica Neue Light"/>
                          <a:ea typeface="Helvetica Neue Light"/>
                          <a:cs typeface="Helvetica Neue Light"/>
                          <a:sym typeface="Helvetica Neue Light"/>
                        </a:rPr>
                        <a:t>hr</a:t>
                      </a:r>
                      <a:r>
                        <a:rPr lang="pt-BR" sz="1700" u="none" cap="none" strike="noStrike">
                          <a:solidFill>
                            <a:srgbClr val="CCCCCC"/>
                          </a:solidFill>
                          <a:latin typeface="Helvetica Neue Light"/>
                          <a:ea typeface="Helvetica Neue Light"/>
                          <a:cs typeface="Helvetica Neue Light"/>
                          <a:sym typeface="Helvetica Neue Light"/>
                        </a:rPr>
                        <a:t>/&gt; &lt;!-- Esta é uma linha horizontal - Tag </a:t>
                      </a:r>
                      <a:r>
                        <a:rPr lang="pt-BR" sz="1700">
                          <a:solidFill>
                            <a:srgbClr val="CCCCCC"/>
                          </a:solidFill>
                          <a:latin typeface="Helvetica Neue Light"/>
                          <a:ea typeface="Helvetica Neue Light"/>
                          <a:cs typeface="Helvetica Neue Light"/>
                          <a:sym typeface="Helvetica Neue Light"/>
                        </a:rPr>
                        <a:t>com auto fechamento </a:t>
                      </a:r>
                      <a:r>
                        <a:rPr lang="pt-BR" sz="1700" u="none" cap="none" strike="noStrike">
                          <a:solidFill>
                            <a:srgbClr val="CCCCCC"/>
                          </a:solidFill>
                          <a:latin typeface="Helvetica Neue Light"/>
                          <a:ea typeface="Helvetica Neue Light"/>
                          <a:cs typeface="Helvetica Neue Light"/>
                          <a:sym typeface="Helvetica Neue Light"/>
                        </a:rPr>
                        <a:t>--&gt;</a:t>
                      </a:r>
                      <a:endParaRPr sz="1100" u="none" cap="none" strike="noStrike"/>
                    </a:p>
                  </a:txBody>
                  <a:tcPr marT="63500" marB="63500" marR="63500" marL="63500">
                    <a:solidFill>
                      <a:srgbClr val="0C343D"/>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45"/>
          <p:cNvSpPr txBox="1"/>
          <p:nvPr/>
        </p:nvSpPr>
        <p:spPr>
          <a:xfrm>
            <a:off x="244050" y="2039750"/>
            <a:ext cx="8655900" cy="15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i="0" lang="pt-BR" sz="3500" u="none" cap="none" strike="noStrike">
                <a:solidFill>
                  <a:schemeClr val="dk1"/>
                </a:solidFill>
                <a:latin typeface="DM Sans"/>
                <a:ea typeface="DM Sans"/>
                <a:cs typeface="DM Sans"/>
                <a:sym typeface="DM Sans"/>
              </a:rPr>
              <a:t>Tags </a:t>
            </a:r>
            <a:r>
              <a:rPr b="1" lang="pt-BR" sz="3500">
                <a:solidFill>
                  <a:schemeClr val="dk1"/>
                </a:solidFill>
                <a:latin typeface="DM Sans"/>
                <a:ea typeface="DM Sans"/>
                <a:cs typeface="DM Sans"/>
                <a:sym typeface="DM Sans"/>
              </a:rPr>
              <a:t>com auto fechamento </a:t>
            </a:r>
            <a:r>
              <a:rPr b="1" i="0" lang="pt-BR" sz="3500" u="none" cap="none" strike="noStrike">
                <a:solidFill>
                  <a:schemeClr val="dk1"/>
                </a:solidFill>
                <a:latin typeface="DM Sans"/>
                <a:ea typeface="DM Sans"/>
                <a:cs typeface="DM Sans"/>
                <a:sym typeface="DM Sans"/>
              </a:rPr>
              <a:t>no</a:t>
            </a:r>
            <a:r>
              <a:rPr b="1" i="0" lang="pt-BR" sz="3500" u="none" cap="none" strike="noStrike">
                <a:solidFill>
                  <a:srgbClr val="EAFF6A"/>
                </a:solidFill>
                <a:latin typeface="DM Sans"/>
                <a:ea typeface="DM Sans"/>
                <a:cs typeface="DM Sans"/>
                <a:sym typeface="DM Sans"/>
              </a:rPr>
              <a:t> </a:t>
            </a:r>
            <a:r>
              <a:rPr b="1" i="0" lang="pt-BR" sz="3500" u="none" cap="none" strike="noStrike">
                <a:solidFill>
                  <a:schemeClr val="dk1"/>
                </a:solidFill>
                <a:highlight>
                  <a:schemeClr val="accent6"/>
                </a:highlight>
                <a:latin typeface="DM Sans"/>
                <a:ea typeface="DM Sans"/>
                <a:cs typeface="DM Sans"/>
                <a:sym typeface="DM Sans"/>
              </a:rPr>
              <a:t>HTML 5</a:t>
            </a:r>
            <a:endParaRPr b="1" i="0" sz="3500" u="none" cap="none" strike="noStrike">
              <a:solidFill>
                <a:schemeClr val="dk1"/>
              </a:solidFill>
              <a:highlight>
                <a:schemeClr val="accent6"/>
              </a:highlight>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3000"/>
              <a:buFont typeface="Arial"/>
              <a:buNone/>
            </a:pPr>
            <a:r>
              <a:t/>
            </a:r>
            <a:endParaRPr b="1" i="0" sz="3900" u="none" cap="none" strike="noStrike">
              <a:solidFill>
                <a:schemeClr val="dk1"/>
              </a:solidFill>
              <a:latin typeface="DM Sans"/>
              <a:ea typeface="DM Sans"/>
              <a:cs typeface="DM Sans"/>
              <a:sym typeface="DM Sans"/>
            </a:endParaRPr>
          </a:p>
        </p:txBody>
      </p:sp>
      <p:sp>
        <p:nvSpPr>
          <p:cNvPr id="510" name="Google Shape;510;p145"/>
          <p:cNvSpPr txBox="1"/>
          <p:nvPr/>
        </p:nvSpPr>
        <p:spPr>
          <a:xfrm>
            <a:off x="1096063" y="3025625"/>
            <a:ext cx="71694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10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Deixou de ser obrigatório colocar o símbolo </a:t>
            </a:r>
            <a:r>
              <a:rPr b="1" i="0" lang="pt-BR" sz="1350" u="none" cap="none" strike="noStrike">
                <a:solidFill>
                  <a:schemeClr val="dk1"/>
                </a:solidFill>
                <a:latin typeface="DM Sans"/>
                <a:ea typeface="DM Sans"/>
                <a:cs typeface="DM Sans"/>
                <a:sym typeface="DM Sans"/>
              </a:rPr>
              <a:t>“ / ”</a:t>
            </a:r>
            <a:r>
              <a:rPr b="0" i="0" lang="pt-BR" sz="1350" u="none" cap="none" strike="noStrike">
                <a:solidFill>
                  <a:schemeClr val="dk1"/>
                </a:solidFill>
                <a:latin typeface="DM Sans"/>
                <a:ea typeface="DM Sans"/>
                <a:cs typeface="DM Sans"/>
                <a:sym typeface="DM Sans"/>
              </a:rPr>
              <a:t>.  Por exemplo, </a:t>
            </a:r>
            <a:r>
              <a:rPr b="1" i="0" lang="pt-BR" sz="1350" u="none" cap="none" strike="noStrike">
                <a:solidFill>
                  <a:schemeClr val="dk1"/>
                </a:solidFill>
                <a:latin typeface="DM Sans"/>
                <a:ea typeface="DM Sans"/>
                <a:cs typeface="DM Sans"/>
                <a:sym typeface="DM Sans"/>
              </a:rPr>
              <a:t>&lt;img src=””&gt;</a:t>
            </a:r>
            <a:r>
              <a:rPr b="0" i="0" lang="pt-BR" sz="1350" u="none" cap="none" strike="noStrike">
                <a:solidFill>
                  <a:schemeClr val="dk1"/>
                </a:solidFill>
                <a:latin typeface="DM Sans"/>
                <a:ea typeface="DM Sans"/>
                <a:cs typeface="DM Sans"/>
                <a:sym typeface="DM Sans"/>
              </a:rPr>
              <a:t> funcionará corretamente e o mesmo acontecerá com </a:t>
            </a:r>
            <a:r>
              <a:rPr b="1" i="0" lang="pt-BR" sz="1350" u="none" cap="none" strike="noStrike">
                <a:solidFill>
                  <a:schemeClr val="dk1"/>
                </a:solidFill>
                <a:latin typeface="DM Sans"/>
                <a:ea typeface="DM Sans"/>
                <a:cs typeface="DM Sans"/>
                <a:sym typeface="DM Sans"/>
              </a:rPr>
              <a:t>&lt;br&gt;</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&lt;hr&gt;</a:t>
            </a:r>
            <a:r>
              <a:rPr b="0" i="0" lang="pt-BR" sz="1350" u="none" cap="none" strike="noStrike">
                <a:solidFill>
                  <a:schemeClr val="dk1"/>
                </a:solidFill>
                <a:latin typeface="DM Sans"/>
                <a:ea typeface="DM Sans"/>
                <a:cs typeface="DM Sans"/>
                <a:sym typeface="DM Sans"/>
              </a:rPr>
              <a:t>, as meta tags.</a:t>
            </a:r>
            <a:endParaRPr b="0" i="0" sz="2000" u="none" cap="none" strike="noStrike">
              <a:solidFill>
                <a:schemeClr val="dk1"/>
              </a:solidFill>
              <a:latin typeface="DM Sans"/>
              <a:ea typeface="DM Sans"/>
              <a:cs typeface="DM Sans"/>
              <a:sym typeface="DM Sans"/>
            </a:endParaRPr>
          </a:p>
        </p:txBody>
      </p:sp>
      <p:pic>
        <p:nvPicPr>
          <p:cNvPr id="511" name="Google Shape;511;p145"/>
          <p:cNvPicPr preferRelativeResize="0"/>
          <p:nvPr/>
        </p:nvPicPr>
        <p:blipFill rotWithShape="1">
          <a:blip r:embed="rId3">
            <a:alphaModFix/>
          </a:blip>
          <a:srcRect b="0" l="0" r="0" t="0"/>
          <a:stretch/>
        </p:blipFill>
        <p:spPr>
          <a:xfrm>
            <a:off x="4147703" y="973574"/>
            <a:ext cx="1066125" cy="106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46"/>
          <p:cNvSpPr txBox="1"/>
          <p:nvPr/>
        </p:nvSpPr>
        <p:spPr>
          <a:xfrm>
            <a:off x="473350" y="619525"/>
            <a:ext cx="8141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100"/>
              </a:spcAft>
              <a:buClr>
                <a:schemeClr val="dk1"/>
              </a:buClr>
              <a:buSzPts val="1100"/>
              <a:buFont typeface="Arial"/>
              <a:buNone/>
            </a:pPr>
            <a:r>
              <a:rPr b="1" i="0" lang="pt-BR" sz="4000" u="none" cap="none" strike="noStrike">
                <a:solidFill>
                  <a:schemeClr val="dk1"/>
                </a:solidFill>
                <a:highlight>
                  <a:srgbClr val="EAFF6A"/>
                </a:highlight>
                <a:latin typeface="DM Sans"/>
                <a:ea typeface="DM Sans"/>
                <a:cs typeface="DM Sans"/>
                <a:sym typeface="DM Sans"/>
              </a:rPr>
              <a:t>Estrutura</a:t>
            </a:r>
            <a:r>
              <a:rPr b="1" i="0" lang="pt-BR" sz="4000" u="none" cap="none" strike="noStrike">
                <a:solidFill>
                  <a:schemeClr val="dk1"/>
                </a:solidFill>
                <a:latin typeface="DM Sans"/>
                <a:ea typeface="DM Sans"/>
                <a:cs typeface="DM Sans"/>
                <a:sym typeface="DM Sans"/>
              </a:rPr>
              <a:t> Básica</a:t>
            </a:r>
            <a:endParaRPr b="1" i="0" sz="4000" u="none" cap="none" strike="noStrike">
              <a:solidFill>
                <a:schemeClr val="dk1"/>
              </a:solidFill>
              <a:latin typeface="DM Sans"/>
              <a:ea typeface="DM Sans"/>
              <a:cs typeface="DM Sans"/>
              <a:sym typeface="DM Sans"/>
            </a:endParaRPr>
          </a:p>
        </p:txBody>
      </p:sp>
      <p:sp>
        <p:nvSpPr>
          <p:cNvPr id="517" name="Google Shape;517;p146"/>
          <p:cNvSpPr txBox="1"/>
          <p:nvPr/>
        </p:nvSpPr>
        <p:spPr>
          <a:xfrm>
            <a:off x="473350" y="1908175"/>
            <a:ext cx="3834600" cy="198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Clr>
                <a:schemeClr val="dk1"/>
              </a:buClr>
              <a:buSzPts val="1800"/>
              <a:buFont typeface="Arial"/>
              <a:buNone/>
            </a:pPr>
            <a:r>
              <a:rPr b="1" i="0" lang="pt-BR" sz="1350" u="none" cap="none" strike="noStrike">
                <a:solidFill>
                  <a:schemeClr val="dk1"/>
                </a:solidFill>
                <a:highlight>
                  <a:srgbClr val="EAFF6A"/>
                </a:highlight>
                <a:latin typeface="DM Sans"/>
                <a:ea typeface="DM Sans"/>
                <a:cs typeface="DM Sans"/>
                <a:sym typeface="DM Sans"/>
              </a:rPr>
              <a:t>&lt;head&gt;</a:t>
            </a:r>
            <a:r>
              <a:rPr b="0" i="0" lang="pt-BR" sz="1350" u="none" cap="none" strike="noStrike">
                <a:solidFill>
                  <a:schemeClr val="dk1"/>
                </a:solidFill>
                <a:highlight>
                  <a:srgbClr val="EAFF6A"/>
                </a:highlight>
                <a:latin typeface="DM Sans"/>
                <a:ea typeface="DM Sans"/>
                <a:cs typeface="DM Sans"/>
                <a:sym typeface="DM Sans"/>
              </a:rPr>
              <a:t> </a:t>
            </a:r>
            <a:r>
              <a:rPr b="0" i="0" lang="pt-BR" sz="1350" u="none" cap="none" strike="noStrike">
                <a:solidFill>
                  <a:schemeClr val="dk1"/>
                </a:solidFill>
                <a:latin typeface="DM Sans"/>
                <a:ea typeface="DM Sans"/>
                <a:cs typeface="DM Sans"/>
                <a:sym typeface="DM Sans"/>
              </a:rPr>
              <a:t>é a </a:t>
            </a:r>
            <a:r>
              <a:rPr b="1" i="0" lang="pt-BR" sz="1350" u="none" cap="none" strike="noStrike">
                <a:solidFill>
                  <a:schemeClr val="dk1"/>
                </a:solidFill>
                <a:latin typeface="DM Sans"/>
                <a:ea typeface="DM Sans"/>
                <a:cs typeface="DM Sans"/>
                <a:sym typeface="DM Sans"/>
              </a:rPr>
              <a:t>parte privada do documento</a:t>
            </a:r>
            <a:r>
              <a:rPr b="0" i="0" lang="pt-BR" sz="1350" u="none" cap="none" strike="noStrike">
                <a:solidFill>
                  <a:schemeClr val="dk1"/>
                </a:solidFill>
                <a:latin typeface="DM Sans"/>
                <a:ea typeface="DM Sans"/>
                <a:cs typeface="DM Sans"/>
                <a:sym typeface="DM Sans"/>
              </a:rPr>
              <a:t>, que é utilizada como um espaço de comunicação entre o site e o navegador. Esta tag envolve outras importantes como </a:t>
            </a:r>
            <a:r>
              <a:rPr b="1" i="0" lang="pt-BR" sz="1350" u="none" cap="none" strike="noStrike">
                <a:solidFill>
                  <a:schemeClr val="dk1"/>
                </a:solidFill>
                <a:latin typeface="DM Sans"/>
                <a:ea typeface="DM Sans"/>
                <a:cs typeface="DM Sans"/>
                <a:sym typeface="DM Sans"/>
              </a:rPr>
              <a:t>&lt;title&gt;</a:t>
            </a:r>
            <a:r>
              <a:rPr b="0" i="0" lang="pt-BR" sz="1350" u="none" cap="none" strike="noStrike">
                <a:solidFill>
                  <a:schemeClr val="dk1"/>
                </a:solidFill>
                <a:latin typeface="DM Sans"/>
                <a:ea typeface="DM Sans"/>
                <a:cs typeface="DM Sans"/>
                <a:sym typeface="DM Sans"/>
              </a:rPr>
              <a:t>, as tags </a:t>
            </a:r>
            <a:r>
              <a:rPr b="1" i="0" lang="pt-BR" sz="1350" u="none" cap="none" strike="noStrike">
                <a:solidFill>
                  <a:schemeClr val="dk1"/>
                </a:solidFill>
                <a:latin typeface="DM Sans"/>
                <a:ea typeface="DM Sans"/>
                <a:cs typeface="DM Sans"/>
                <a:sym typeface="DM Sans"/>
              </a:rPr>
              <a:t>&lt;meta&gt; </a:t>
            </a:r>
            <a:r>
              <a:rPr b="0" i="0" lang="pt-BR" sz="1350" u="none" cap="none" strike="noStrike">
                <a:solidFill>
                  <a:schemeClr val="dk1"/>
                </a:solidFill>
                <a:latin typeface="DM Sans"/>
                <a:ea typeface="DM Sans"/>
                <a:cs typeface="DM Sans"/>
                <a:sym typeface="DM Sans"/>
              </a:rPr>
              <a:t>e aquelas relacionadas à importação de documentos CSS e JS.</a:t>
            </a:r>
            <a:endParaRPr b="0" i="0" sz="1350" u="none" cap="none" strike="noStrike">
              <a:solidFill>
                <a:schemeClr val="dk2"/>
              </a:solidFill>
              <a:latin typeface="DM Sans"/>
              <a:ea typeface="DM Sans"/>
              <a:cs typeface="DM Sans"/>
              <a:sym typeface="DM Sans"/>
            </a:endParaRPr>
          </a:p>
          <a:p>
            <a:pPr indent="0" lvl="0" marL="0" marR="0" rtl="0" algn="l">
              <a:lnSpc>
                <a:spcPct val="100000"/>
              </a:lnSpc>
              <a:spcBef>
                <a:spcPts val="1100"/>
              </a:spcBef>
              <a:spcAft>
                <a:spcPts val="0"/>
              </a:spcAft>
              <a:buClr>
                <a:schemeClr val="dk1"/>
              </a:buClr>
              <a:buSzPts val="1800"/>
              <a:buFont typeface="Arial"/>
              <a:buNone/>
            </a:pPr>
            <a:r>
              <a:rPr b="1" i="0" lang="pt-BR" sz="1350" u="none" cap="none" strike="noStrike">
                <a:solidFill>
                  <a:schemeClr val="dk1"/>
                </a:solidFill>
                <a:highlight>
                  <a:srgbClr val="EAFF6A"/>
                </a:highlight>
                <a:latin typeface="DM Sans"/>
                <a:ea typeface="DM Sans"/>
                <a:cs typeface="DM Sans"/>
                <a:sym typeface="DM Sans"/>
              </a:rPr>
              <a:t>&lt;body&gt;</a:t>
            </a:r>
            <a:r>
              <a:rPr b="0" i="0" lang="pt-BR" sz="1350" u="none" cap="none" strike="noStrike">
                <a:solidFill>
                  <a:schemeClr val="dk1"/>
                </a:solidFill>
                <a:latin typeface="DM Sans"/>
                <a:ea typeface="DM Sans"/>
                <a:cs typeface="DM Sans"/>
                <a:sym typeface="DM Sans"/>
              </a:rPr>
              <a:t> inclui </a:t>
            </a:r>
            <a:r>
              <a:rPr b="1" i="0" lang="pt-BR" sz="1350" u="none" cap="none" strike="noStrike">
                <a:solidFill>
                  <a:schemeClr val="dk1"/>
                </a:solidFill>
                <a:latin typeface="DM Sans"/>
                <a:ea typeface="DM Sans"/>
                <a:cs typeface="DM Sans"/>
                <a:sym typeface="DM Sans"/>
              </a:rPr>
              <a:t>o conteúdo propriamente dito</a:t>
            </a:r>
            <a:r>
              <a:rPr b="0" i="0" lang="pt-BR" sz="1350" u="none" cap="none" strike="noStrike">
                <a:solidFill>
                  <a:schemeClr val="dk1"/>
                </a:solidFill>
                <a:latin typeface="DM Sans"/>
                <a:ea typeface="DM Sans"/>
                <a:cs typeface="DM Sans"/>
                <a:sym typeface="DM Sans"/>
              </a:rPr>
              <a:t> do site. </a:t>
            </a:r>
            <a:endParaRPr b="0" i="0" sz="1350" u="none" cap="none" strike="noStrike">
              <a:solidFill>
                <a:schemeClr val="dk1"/>
              </a:solidFill>
              <a:latin typeface="DM Sans"/>
              <a:ea typeface="DM Sans"/>
              <a:cs typeface="DM Sans"/>
              <a:sym typeface="DM Sans"/>
            </a:endParaRPr>
          </a:p>
        </p:txBody>
      </p:sp>
      <p:sp>
        <p:nvSpPr>
          <p:cNvPr id="518" name="Google Shape;518;p146"/>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Clr>
                <a:schemeClr val="dk1"/>
              </a:buClr>
              <a:buSzPts val="1100"/>
              <a:buFont typeface="Arial"/>
              <a:buNone/>
            </a:pPr>
            <a:r>
              <a:rPr b="0" i="0" lang="pt-BR" sz="1350" u="none" cap="none" strike="noStrike">
                <a:solidFill>
                  <a:schemeClr val="dk1"/>
                </a:solidFill>
                <a:highlight>
                  <a:srgbClr val="EAFF6A"/>
                </a:highlight>
                <a:latin typeface="DM Sans"/>
                <a:ea typeface="DM Sans"/>
                <a:cs typeface="DM Sans"/>
                <a:sym typeface="DM Sans"/>
              </a:rPr>
              <a:t>Ambos devem estar dentro de um elemento principal: a tag &lt;html&gt;</a:t>
            </a:r>
            <a:r>
              <a:rPr b="0" i="1" lang="pt-BR" sz="1350" u="none" cap="none" strike="noStrike">
                <a:solidFill>
                  <a:schemeClr val="dk1"/>
                </a:solidFill>
                <a:highlight>
                  <a:srgbClr val="EAFF6A"/>
                </a:highlight>
                <a:latin typeface="DM Sans"/>
                <a:ea typeface="DM Sans"/>
                <a:cs typeface="DM Sans"/>
                <a:sym typeface="DM Sans"/>
              </a:rPr>
              <a:t>.</a:t>
            </a:r>
            <a:endParaRPr b="0"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29"/>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29"/>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Esta aula será </a:t>
            </a:r>
            <a:endParaRPr b="1" i="0" sz="4000" u="none" cap="none" strike="noStrike">
              <a:solidFill>
                <a:srgbClr val="DEFC52"/>
              </a:solidFill>
              <a:latin typeface="DM Sans"/>
              <a:ea typeface="DM Sans"/>
              <a:cs typeface="DM Sans"/>
              <a:sym typeface="DM Sans"/>
            </a:endParaRPr>
          </a:p>
        </p:txBody>
      </p:sp>
      <p:sp>
        <p:nvSpPr>
          <p:cNvPr id="394" name="Google Shape;394;p129"/>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gravada</a:t>
            </a:r>
            <a:endParaRPr b="1" i="0" sz="4000" u="none" cap="none" strike="noStrike">
              <a:solidFill>
                <a:srgbClr val="EAFF6A"/>
              </a:solidFill>
              <a:latin typeface="DM Sans"/>
              <a:ea typeface="DM Sans"/>
              <a:cs typeface="DM Sans"/>
              <a:sym typeface="DM Sans"/>
            </a:endParaRPr>
          </a:p>
        </p:txBody>
      </p:sp>
      <p:sp>
        <p:nvSpPr>
          <p:cNvPr id="395" name="Google Shape;395;p129"/>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47"/>
          <p:cNvSpPr txBox="1"/>
          <p:nvPr/>
        </p:nvSpPr>
        <p:spPr>
          <a:xfrm>
            <a:off x="473350" y="619525"/>
            <a:ext cx="8141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100"/>
              </a:spcAft>
              <a:buClr>
                <a:schemeClr val="dk1"/>
              </a:buClr>
              <a:buSzPts val="1100"/>
              <a:buFont typeface="Arial"/>
              <a:buNone/>
            </a:pPr>
            <a:r>
              <a:rPr b="1" i="0" lang="pt-BR" sz="4000" u="none" cap="none" strike="noStrike">
                <a:solidFill>
                  <a:schemeClr val="dk1"/>
                </a:solidFill>
                <a:highlight>
                  <a:srgbClr val="EAFF6A"/>
                </a:highlight>
                <a:latin typeface="DM Sans"/>
                <a:ea typeface="DM Sans"/>
                <a:cs typeface="DM Sans"/>
                <a:sym typeface="DM Sans"/>
              </a:rPr>
              <a:t>Estrutura</a:t>
            </a:r>
            <a:r>
              <a:rPr b="1" i="0" lang="pt-BR" sz="4000" u="none" cap="none" strike="noStrike">
                <a:solidFill>
                  <a:schemeClr val="dk1"/>
                </a:solidFill>
                <a:latin typeface="DM Sans"/>
                <a:ea typeface="DM Sans"/>
                <a:cs typeface="DM Sans"/>
                <a:sym typeface="DM Sans"/>
              </a:rPr>
              <a:t> Básica</a:t>
            </a:r>
            <a:endParaRPr b="1" i="0" sz="4000" u="none" cap="none" strike="noStrike">
              <a:solidFill>
                <a:schemeClr val="dk1"/>
              </a:solidFill>
              <a:latin typeface="DM Sans"/>
              <a:ea typeface="DM Sans"/>
              <a:cs typeface="DM Sans"/>
              <a:sym typeface="DM Sans"/>
            </a:endParaRPr>
          </a:p>
        </p:txBody>
      </p:sp>
      <p:sp>
        <p:nvSpPr>
          <p:cNvPr id="524" name="Google Shape;524;p147"/>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11430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highlight>
                  <a:srgbClr val="EAFF6A"/>
                </a:highlight>
                <a:latin typeface="DM Sans"/>
                <a:ea typeface="DM Sans"/>
                <a:cs typeface="DM Sans"/>
                <a:sym typeface="DM Sans"/>
              </a:rPr>
              <a:t>&lt;html&gt;</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tag inicial que define que o documento está sob o padrão HTML</a:t>
            </a:r>
            <a:r>
              <a:rPr b="0" i="0" lang="pt-BR" sz="1350" u="none" cap="none" strike="noStrike">
                <a:solidFill>
                  <a:schemeClr val="dk1"/>
                </a:solidFill>
                <a:latin typeface="DM Sans"/>
                <a:ea typeface="DM Sans"/>
                <a:cs typeface="DM Sans"/>
                <a:sym typeface="DM Sans"/>
              </a:rPr>
              <a:t>. Abre e fecha, portanto, é fundamental não esquecer a tag &lt;/html&gt; ao finalizar o documento, caso contrário não carregará corretamente o conteúdo do meu site.</a:t>
            </a:r>
            <a:endParaRPr b="0" i="0" sz="1350" u="none" cap="none" strike="noStrike">
              <a:solidFill>
                <a:schemeClr val="dk2"/>
              </a:solidFill>
              <a:latin typeface="DM Sans"/>
              <a:ea typeface="DM Sans"/>
              <a:cs typeface="DM Sans"/>
              <a:sym typeface="DM Sans"/>
            </a:endParaRPr>
          </a:p>
          <a:p>
            <a:pPr indent="0" lvl="0" marL="114300" marR="0" rtl="0" algn="l">
              <a:lnSpc>
                <a:spcPct val="100000"/>
              </a:lnSpc>
              <a:spcBef>
                <a:spcPts val="0"/>
              </a:spcBef>
              <a:spcAft>
                <a:spcPts val="0"/>
              </a:spcAft>
              <a:buClr>
                <a:schemeClr val="dk1"/>
              </a:buClr>
              <a:buSzPts val="1800"/>
              <a:buFont typeface="Arial"/>
              <a:buNone/>
            </a:pPr>
            <a:r>
              <a:t/>
            </a:r>
            <a:endParaRPr b="0" i="0" sz="1350" u="none" cap="none" strike="noStrike">
              <a:solidFill>
                <a:schemeClr val="dk1"/>
              </a:solidFill>
              <a:latin typeface="DM Sans"/>
              <a:ea typeface="DM Sans"/>
              <a:cs typeface="DM Sans"/>
              <a:sym typeface="DM Sans"/>
            </a:endParaRPr>
          </a:p>
          <a:p>
            <a:pPr indent="0" lvl="0" marL="11430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highlight>
                  <a:srgbClr val="EAFF6A"/>
                </a:highlight>
                <a:latin typeface="DM Sans"/>
                <a:ea typeface="DM Sans"/>
                <a:cs typeface="DM Sans"/>
                <a:sym typeface="DM Sans"/>
              </a:rPr>
              <a:t>&lt;title&gt;</a:t>
            </a:r>
            <a:r>
              <a:rPr b="0" i="0" lang="pt-BR" sz="1350" u="none" cap="none" strike="noStrike">
                <a:solidFill>
                  <a:schemeClr val="dk1"/>
                </a:solidFill>
                <a:latin typeface="DM Sans"/>
                <a:ea typeface="DM Sans"/>
                <a:cs typeface="DM Sans"/>
                <a:sym typeface="DM Sans"/>
              </a:rPr>
              <a:t> essa </a:t>
            </a:r>
            <a:r>
              <a:rPr b="1" i="0" lang="pt-BR" sz="1350" u="none" cap="none" strike="noStrike">
                <a:solidFill>
                  <a:schemeClr val="dk1"/>
                </a:solidFill>
                <a:latin typeface="DM Sans"/>
                <a:ea typeface="DM Sans"/>
                <a:cs typeface="DM Sans"/>
                <a:sym typeface="DM Sans"/>
              </a:rPr>
              <a:t>tag define o título da página</a:t>
            </a:r>
            <a:r>
              <a:rPr b="0" i="0" lang="pt-BR" sz="1350" u="none" cap="none" strike="noStrike">
                <a:solidFill>
                  <a:schemeClr val="dk1"/>
                </a:solidFill>
                <a:latin typeface="DM Sans"/>
                <a:ea typeface="DM Sans"/>
                <a:cs typeface="DM Sans"/>
                <a:sym typeface="DM Sans"/>
              </a:rPr>
              <a:t>, que será visualizado na aba do navegador.</a:t>
            </a:r>
            <a:endParaRPr b="0" i="0" sz="1350" u="none" cap="none" strike="noStrike">
              <a:solidFill>
                <a:schemeClr val="dk1"/>
              </a:solidFill>
              <a:latin typeface="DM Sans"/>
              <a:ea typeface="DM Sans"/>
              <a:cs typeface="DM Sans"/>
              <a:sym typeface="DM Sans"/>
            </a:endParaRPr>
          </a:p>
        </p:txBody>
      </p:sp>
      <p:sp>
        <p:nvSpPr>
          <p:cNvPr id="525" name="Google Shape;525;p147"/>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11430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highlight>
                  <a:srgbClr val="EAFF6A"/>
                </a:highlight>
                <a:latin typeface="DM Sans"/>
                <a:ea typeface="DM Sans"/>
                <a:cs typeface="DM Sans"/>
                <a:sym typeface="DM Sans"/>
              </a:rPr>
              <a:t>&lt;meta&gt;</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tag utilizada para adicionar informações sobre a página</a:t>
            </a:r>
            <a:r>
              <a:rPr b="0" i="0" lang="pt-BR" sz="1350" u="none" cap="none" strike="noStrike">
                <a:solidFill>
                  <a:schemeClr val="dk1"/>
                </a:solidFill>
                <a:latin typeface="DM Sans"/>
                <a:ea typeface="DM Sans"/>
                <a:cs typeface="DM Sans"/>
                <a:sym typeface="DM Sans"/>
              </a:rPr>
              <a:t> (sejam palavras-chave, autor, descrição do site, etc.), que podem ser utilizadas pelos buscadores. Você também pode definir o idioma e a codificação em que a página foi escrita.</a:t>
            </a:r>
            <a:endParaRPr b="0"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48"/>
          <p:cNvSpPr txBox="1"/>
          <p:nvPr/>
        </p:nvSpPr>
        <p:spPr>
          <a:xfrm>
            <a:off x="473350" y="619525"/>
            <a:ext cx="8141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i="0" lang="pt-BR" sz="4000" u="none" cap="none" strike="noStrike">
                <a:solidFill>
                  <a:schemeClr val="dk1"/>
                </a:solidFill>
                <a:highlight>
                  <a:srgbClr val="EAFF6A"/>
                </a:highlight>
                <a:latin typeface="DM Sans"/>
                <a:ea typeface="DM Sans"/>
                <a:cs typeface="DM Sans"/>
                <a:sym typeface="DM Sans"/>
              </a:rPr>
              <a:t>Doctype</a:t>
            </a:r>
            <a:endParaRPr b="1" i="0" sz="4000" u="none" cap="none" strike="noStrike">
              <a:solidFill>
                <a:schemeClr val="dk1"/>
              </a:solidFill>
              <a:highlight>
                <a:srgbClr val="EAFF6A"/>
              </a:highlight>
              <a:latin typeface="DM Sans"/>
              <a:ea typeface="DM Sans"/>
              <a:cs typeface="DM Sans"/>
              <a:sym typeface="DM Sans"/>
            </a:endParaRPr>
          </a:p>
        </p:txBody>
      </p:sp>
      <p:sp>
        <p:nvSpPr>
          <p:cNvPr id="531" name="Google Shape;531;p148"/>
          <p:cNvSpPr txBox="1"/>
          <p:nvPr/>
        </p:nvSpPr>
        <p:spPr>
          <a:xfrm>
            <a:off x="473350" y="1652875"/>
            <a:ext cx="4269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Quando você escreve seu documento </a:t>
            </a:r>
            <a:r>
              <a:rPr b="1" i="0" lang="pt-BR" sz="1350" u="none" cap="none" strike="noStrike">
                <a:solidFill>
                  <a:schemeClr val="dk1"/>
                </a:solidFill>
                <a:latin typeface="DM Sans"/>
                <a:ea typeface="DM Sans"/>
                <a:cs typeface="DM Sans"/>
                <a:sym typeface="DM Sans"/>
              </a:rPr>
              <a:t>HTML</a:t>
            </a:r>
            <a:r>
              <a:rPr b="0" i="0" lang="pt-BR" sz="1350" u="none" cap="none" strike="noStrike">
                <a:solidFill>
                  <a:schemeClr val="dk1"/>
                </a:solidFill>
                <a:latin typeface="DM Sans"/>
                <a:ea typeface="DM Sans"/>
                <a:cs typeface="DM Sans"/>
                <a:sym typeface="DM Sans"/>
              </a:rPr>
              <a:t>, a primeira coisa a fazer é escrever o </a:t>
            </a:r>
            <a:r>
              <a:rPr b="1" i="0" lang="pt-BR" sz="1350" u="none" cap="none" strike="noStrike">
                <a:solidFill>
                  <a:schemeClr val="dk1"/>
                </a:solidFill>
                <a:latin typeface="DM Sans"/>
                <a:ea typeface="DM Sans"/>
                <a:cs typeface="DM Sans"/>
                <a:sym typeface="DM Sans"/>
              </a:rPr>
              <a:t>DOCTYPE</a:t>
            </a:r>
            <a:r>
              <a:rPr b="0" i="0" lang="pt-BR" sz="1350" u="none" cap="none" strike="noStrike">
                <a:solidFill>
                  <a:schemeClr val="dk1"/>
                </a:solidFill>
                <a:latin typeface="DM Sans"/>
                <a:ea typeface="DM Sans"/>
                <a:cs typeface="DM Sans"/>
                <a:sym typeface="DM Sans"/>
              </a:rPr>
              <a:t>, que declara o tipo de documento. Ou seja, serve para indicar que seu documento está escrito seguindo a estrutura determinada por um </a:t>
            </a:r>
            <a:r>
              <a:rPr b="1" i="0" lang="pt-BR" sz="1350" u="none" cap="none" strike="noStrike">
                <a:solidFill>
                  <a:schemeClr val="dk1"/>
                </a:solidFill>
                <a:latin typeface="DM Sans"/>
                <a:ea typeface="DM Sans"/>
                <a:cs typeface="DM Sans"/>
                <a:sym typeface="DM Sans"/>
              </a:rPr>
              <a:t>DTD</a:t>
            </a:r>
            <a:r>
              <a:rPr b="0" i="0" lang="pt-BR" sz="1350" u="none" cap="none" strike="noStrike">
                <a:solidFill>
                  <a:schemeClr val="dk1"/>
                </a:solidFill>
                <a:latin typeface="DM Sans"/>
                <a:ea typeface="DM Sans"/>
                <a:cs typeface="DM Sans"/>
                <a:sym typeface="DM Sans"/>
              </a:rPr>
              <a:t> específico. Um </a:t>
            </a:r>
            <a:r>
              <a:rPr b="1" i="0" lang="pt-BR" sz="1350" u="none" cap="none" strike="noStrike">
                <a:solidFill>
                  <a:schemeClr val="dk1"/>
                </a:solidFill>
                <a:latin typeface="DM Sans"/>
                <a:ea typeface="DM Sans"/>
                <a:cs typeface="DM Sans"/>
                <a:sym typeface="DM Sans"/>
              </a:rPr>
              <a:t>DTD</a:t>
            </a:r>
            <a:r>
              <a:rPr b="0" i="0" lang="pt-BR" sz="1350" u="none" cap="none" strike="noStrike">
                <a:solidFill>
                  <a:schemeClr val="dk1"/>
                </a:solidFill>
                <a:latin typeface="DM Sans"/>
                <a:ea typeface="DM Sans"/>
                <a:cs typeface="DM Sans"/>
                <a:sym typeface="DM Sans"/>
              </a:rPr>
              <a:t> é a definição do tipo de documento. </a:t>
            </a:r>
            <a:endParaRPr b="0" i="0" sz="1350" u="none" cap="none" strike="noStrike">
              <a:solidFill>
                <a:schemeClr val="dk1"/>
              </a:solidFill>
              <a:latin typeface="DM Sans"/>
              <a:ea typeface="DM Sans"/>
              <a:cs typeface="DM Sans"/>
              <a:sym typeface="DM Sans"/>
            </a:endParaRPr>
          </a:p>
        </p:txBody>
      </p:sp>
      <p:graphicFrame>
        <p:nvGraphicFramePr>
          <p:cNvPr id="532" name="Google Shape;532;p148"/>
          <p:cNvGraphicFramePr/>
          <p:nvPr/>
        </p:nvGraphicFramePr>
        <p:xfrm>
          <a:off x="473350" y="3372625"/>
          <a:ext cx="3000000" cy="3000000"/>
        </p:xfrm>
        <a:graphic>
          <a:graphicData uri="http://schemas.openxmlformats.org/drawingml/2006/table">
            <a:tbl>
              <a:tblPr>
                <a:noFill/>
                <a:tableStyleId>{E9778F5E-DD39-4C6D-A6A7-9897212636C4}</a:tableStyleId>
              </a:tblPr>
              <a:tblGrid>
                <a:gridCol w="3499100"/>
              </a:tblGrid>
              <a:tr h="492750">
                <a:tc>
                  <a:txBody>
                    <a:bodyPr/>
                    <a:lstStyle/>
                    <a:p>
                      <a:pPr indent="0" lvl="0" marL="0" marR="0" rtl="0" algn="ctr">
                        <a:lnSpc>
                          <a:spcPct val="100000"/>
                        </a:lnSpc>
                        <a:spcBef>
                          <a:spcPts val="0"/>
                        </a:spcBef>
                        <a:spcAft>
                          <a:spcPts val="0"/>
                        </a:spcAft>
                        <a:buClr>
                          <a:srgbClr val="000000"/>
                        </a:buClr>
                        <a:buSzPts val="1800"/>
                        <a:buFont typeface="Arial"/>
                        <a:buNone/>
                      </a:pPr>
                      <a:r>
                        <a:rPr lang="pt-BR" sz="2400" u="none" cap="none" strike="noStrike">
                          <a:solidFill>
                            <a:srgbClr val="CCCCCC"/>
                          </a:solidFill>
                          <a:latin typeface="Didact Gothic"/>
                          <a:ea typeface="Didact Gothic"/>
                          <a:cs typeface="Didact Gothic"/>
                          <a:sym typeface="Didact Gothic"/>
                        </a:rPr>
                        <a:t>&lt;!DOCTYPE html&gt;</a:t>
                      </a:r>
                      <a:endParaRPr sz="1400" u="none" cap="none" strike="noStrike"/>
                    </a:p>
                  </a:txBody>
                  <a:tcPr marT="63500" marB="63500" marR="63500" marL="63500">
                    <a:solidFill>
                      <a:srgbClr val="0C343D"/>
                    </a:solidFill>
                  </a:tcPr>
                </a:tc>
              </a:tr>
            </a:tbl>
          </a:graphicData>
        </a:graphic>
      </p:graphicFrame>
      <p:sp>
        <p:nvSpPr>
          <p:cNvPr id="533" name="Google Shape;533;p148"/>
          <p:cNvSpPr txBox="1"/>
          <p:nvPr/>
        </p:nvSpPr>
        <p:spPr>
          <a:xfrm>
            <a:off x="473350" y="4259700"/>
            <a:ext cx="54249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chemeClr val="dk1"/>
                </a:solidFill>
                <a:highlight>
                  <a:srgbClr val="EAFF6A"/>
                </a:highlight>
                <a:uFill>
                  <a:noFill/>
                </a:uFill>
                <a:latin typeface="DM Sans"/>
                <a:ea typeface="DM Sans"/>
                <a:cs typeface="DM Sans"/>
                <a:sym typeface="DM Sans"/>
                <a:hlinkClick r:id="rId3">
                  <a:extLst>
                    <a:ext uri="{A12FA001-AC4F-418D-AE19-62706E023703}">
                      <ahyp:hlinkClr val="tx"/>
                    </a:ext>
                  </a:extLst>
                </a:hlinkClick>
              </a:rPr>
              <a:t>https://www.w3.org/QA/Tips/Doctype.html</a:t>
            </a:r>
            <a:endParaRPr b="0" i="0" sz="1300" u="none" cap="none" strike="noStrik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149"/>
          <p:cNvSpPr txBox="1"/>
          <p:nvPr/>
        </p:nvSpPr>
        <p:spPr>
          <a:xfrm>
            <a:off x="473350" y="1000525"/>
            <a:ext cx="8141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100"/>
              </a:spcAft>
              <a:buClr>
                <a:schemeClr val="dk1"/>
              </a:buClr>
              <a:buSzPts val="4000"/>
              <a:buFont typeface="Arial"/>
              <a:buNone/>
            </a:pPr>
            <a:r>
              <a:rPr b="1" i="0" lang="pt-BR" sz="4000" u="none" cap="none" strike="noStrike">
                <a:solidFill>
                  <a:schemeClr val="dk1"/>
                </a:solidFill>
                <a:highlight>
                  <a:srgbClr val="EAFF6A"/>
                </a:highlight>
                <a:latin typeface="DM Sans"/>
                <a:ea typeface="DM Sans"/>
                <a:cs typeface="DM Sans"/>
                <a:sym typeface="DM Sans"/>
              </a:rPr>
              <a:t>Favicon</a:t>
            </a:r>
            <a:endParaRPr b="1" i="0" sz="4000" u="none" cap="none" strike="noStrike">
              <a:solidFill>
                <a:schemeClr val="dk1"/>
              </a:solidFill>
              <a:highlight>
                <a:srgbClr val="EAFF6A"/>
              </a:highlight>
              <a:latin typeface="DM Sans"/>
              <a:ea typeface="DM Sans"/>
              <a:cs typeface="DM Sans"/>
              <a:sym typeface="DM Sans"/>
            </a:endParaRPr>
          </a:p>
        </p:txBody>
      </p:sp>
      <p:sp>
        <p:nvSpPr>
          <p:cNvPr id="539" name="Google Shape;539;p149"/>
          <p:cNvSpPr txBox="1"/>
          <p:nvPr/>
        </p:nvSpPr>
        <p:spPr>
          <a:xfrm>
            <a:off x="473350" y="2293350"/>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rgbClr val="24292E"/>
                </a:solidFill>
                <a:highlight>
                  <a:schemeClr val="lt1"/>
                </a:highlight>
                <a:latin typeface="DM Sans"/>
                <a:ea typeface="DM Sans"/>
                <a:cs typeface="DM Sans"/>
                <a:sym typeface="DM Sans"/>
              </a:rPr>
              <a:t>O favicon é um pequeno ícone que </a:t>
            </a:r>
            <a:r>
              <a:rPr b="1" i="0" lang="pt-BR" sz="1350" u="none" cap="none" strike="noStrike">
                <a:solidFill>
                  <a:srgbClr val="24292E"/>
                </a:solidFill>
                <a:highlight>
                  <a:srgbClr val="EAFF6A"/>
                </a:highlight>
                <a:latin typeface="DM Sans"/>
                <a:ea typeface="DM Sans"/>
                <a:cs typeface="DM Sans"/>
                <a:sym typeface="DM Sans"/>
              </a:rPr>
              <a:t>identifica um site</a:t>
            </a:r>
            <a:r>
              <a:rPr b="0" i="0" lang="pt-BR" sz="1350" u="none" cap="none" strike="noStrike">
                <a:solidFill>
                  <a:srgbClr val="24292E"/>
                </a:solidFill>
                <a:latin typeface="DM Sans"/>
                <a:ea typeface="DM Sans"/>
                <a:cs typeface="DM Sans"/>
                <a:sym typeface="DM Sans"/>
              </a:rPr>
              <a:t> </a:t>
            </a:r>
            <a:r>
              <a:rPr b="0" i="0" lang="pt-BR" sz="1350" u="none" cap="none" strike="noStrike">
                <a:solidFill>
                  <a:srgbClr val="24292E"/>
                </a:solidFill>
                <a:highlight>
                  <a:schemeClr val="lt1"/>
                </a:highlight>
                <a:latin typeface="DM Sans"/>
                <a:ea typeface="DM Sans"/>
                <a:cs typeface="DM Sans"/>
                <a:sym typeface="DM Sans"/>
              </a:rPr>
              <a:t>quando ele está aberto em uma guia ou quando está salvo como um favorito.</a:t>
            </a:r>
            <a:endParaRPr b="0" i="0" sz="1350" u="none" cap="none" strike="noStrike">
              <a:solidFill>
                <a:srgbClr val="24292E"/>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t/>
            </a:r>
            <a:endParaRPr sz="1350">
              <a:solidFill>
                <a:srgbClr val="24292E"/>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rgbClr val="24292E"/>
                </a:solidFill>
                <a:highlight>
                  <a:schemeClr val="lt1"/>
                </a:highlight>
                <a:latin typeface="DM Sans"/>
                <a:ea typeface="DM Sans"/>
                <a:cs typeface="DM Sans"/>
                <a:sym typeface="DM Sans"/>
              </a:rPr>
              <a:t>HTML recomendado para adicionar dentro de sua tag &lt;head&gt;:</a:t>
            </a:r>
            <a:endParaRPr b="0" i="0" sz="1350" u="none" cap="none" strike="noStrike">
              <a:solidFill>
                <a:schemeClr val="dk1"/>
              </a:solidFill>
              <a:latin typeface="DM Sans"/>
              <a:ea typeface="DM Sans"/>
              <a:cs typeface="DM Sans"/>
              <a:sym typeface="DM Sans"/>
            </a:endParaRPr>
          </a:p>
        </p:txBody>
      </p:sp>
      <p:pic>
        <p:nvPicPr>
          <p:cNvPr id="540" name="Google Shape;540;p149"/>
          <p:cNvPicPr preferRelativeResize="0"/>
          <p:nvPr/>
        </p:nvPicPr>
        <p:blipFill rotWithShape="1">
          <a:blip r:embed="rId3">
            <a:alphaModFix/>
          </a:blip>
          <a:srcRect b="0" l="0" r="0" t="0"/>
          <a:stretch/>
        </p:blipFill>
        <p:spPr>
          <a:xfrm>
            <a:off x="5302399" y="2409525"/>
            <a:ext cx="3634527" cy="685266"/>
          </a:xfrm>
          <a:prstGeom prst="rect">
            <a:avLst/>
          </a:prstGeom>
          <a:noFill/>
          <a:ln>
            <a:noFill/>
          </a:ln>
        </p:spPr>
      </p:pic>
      <p:graphicFrame>
        <p:nvGraphicFramePr>
          <p:cNvPr id="541" name="Google Shape;541;p149"/>
          <p:cNvGraphicFramePr/>
          <p:nvPr/>
        </p:nvGraphicFramePr>
        <p:xfrm>
          <a:off x="573388" y="3813538"/>
          <a:ext cx="3000000" cy="3000000"/>
        </p:xfrm>
        <a:graphic>
          <a:graphicData uri="http://schemas.openxmlformats.org/drawingml/2006/table">
            <a:tbl>
              <a:tblPr>
                <a:noFill/>
                <a:tableStyleId>{E9778F5E-DD39-4C6D-A6A7-9897212636C4}</a:tableStyleId>
              </a:tblPr>
              <a:tblGrid>
                <a:gridCol w="3634525"/>
              </a:tblGrid>
              <a:tr h="685275">
                <a:tc>
                  <a:txBody>
                    <a:bodyPr/>
                    <a:lstStyle/>
                    <a:p>
                      <a:pPr indent="0" lvl="0" marL="0" marR="0" rtl="0" algn="l">
                        <a:lnSpc>
                          <a:spcPct val="100000"/>
                        </a:lnSpc>
                        <a:spcBef>
                          <a:spcPts val="0"/>
                        </a:spcBef>
                        <a:spcAft>
                          <a:spcPts val="0"/>
                        </a:spcAft>
                        <a:buClr>
                          <a:schemeClr val="dk1"/>
                        </a:buClr>
                        <a:buSzPts val="1100"/>
                        <a:buFont typeface="Arial"/>
                        <a:buNone/>
                      </a:pPr>
                      <a:r>
                        <a:rPr lang="pt-BR" sz="1800" u="none" cap="none" strike="noStrike">
                          <a:solidFill>
                            <a:srgbClr val="D9D9D9"/>
                          </a:solidFill>
                          <a:latin typeface="Didact Gothic"/>
                          <a:ea typeface="Didact Gothic"/>
                          <a:cs typeface="Didact Gothic"/>
                          <a:sym typeface="Didact Gothic"/>
                        </a:rPr>
                        <a:t>&lt;</a:t>
                      </a:r>
                      <a:r>
                        <a:rPr lang="pt-BR" sz="1800" u="none" cap="none" strike="noStrike">
                          <a:solidFill>
                            <a:srgbClr val="E06666"/>
                          </a:solidFill>
                          <a:latin typeface="Didact Gothic"/>
                          <a:ea typeface="Didact Gothic"/>
                          <a:cs typeface="Didact Gothic"/>
                          <a:sym typeface="Didact Gothic"/>
                        </a:rPr>
                        <a:t>link</a:t>
                      </a:r>
                      <a:r>
                        <a:rPr lang="pt-BR" sz="1800" u="none" cap="none" strike="noStrike">
                          <a:solidFill>
                            <a:srgbClr val="D9D9D9"/>
                          </a:solidFill>
                          <a:latin typeface="Didact Gothic"/>
                          <a:ea typeface="Didact Gothic"/>
                          <a:cs typeface="Didact Gothic"/>
                          <a:sym typeface="Didact Gothic"/>
                        </a:rPr>
                        <a:t> rel="shortcut icon" href="favicon.png"&gt;</a:t>
                      </a:r>
                      <a:endParaRPr sz="18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grpSp>
        <p:nvGrpSpPr>
          <p:cNvPr id="546" name="Google Shape;546;p150"/>
          <p:cNvGrpSpPr/>
          <p:nvPr/>
        </p:nvGrpSpPr>
        <p:grpSpPr>
          <a:xfrm>
            <a:off x="472126" y="482986"/>
            <a:ext cx="401518" cy="401518"/>
            <a:chOff x="3137108" y="2467173"/>
            <a:chExt cx="738900" cy="738900"/>
          </a:xfrm>
        </p:grpSpPr>
        <p:sp>
          <p:nvSpPr>
            <p:cNvPr id="547" name="Google Shape;547;p150"/>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8" name="Google Shape;548;p150"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49" name="Google Shape;549;p150"/>
          <p:cNvSpPr txBox="1"/>
          <p:nvPr/>
        </p:nvSpPr>
        <p:spPr>
          <a:xfrm>
            <a:off x="457350" y="1638275"/>
            <a:ext cx="7036800" cy="357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1"/>
                </a:solidFill>
                <a:latin typeface="DM Sans"/>
                <a:ea typeface="DM Sans"/>
                <a:cs typeface="DM Sans"/>
                <a:sym typeface="DM Sans"/>
              </a:rPr>
              <a:t>No editor de texto (VS Code, Sublime, etc..), crie um arquivo novo chamado “index.html”.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1"/>
                </a:solidFill>
                <a:latin typeface="DM Sans"/>
                <a:ea typeface="DM Sans"/>
                <a:cs typeface="DM Sans"/>
                <a:sym typeface="DM Sans"/>
              </a:rPr>
              <a:t>Insira no arquivo as tags de estrutura vistas até aqui:</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&lt;html&gt;&lt;head&gt;&lt;title&gt;&lt;body&gt;</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1"/>
                </a:solidFill>
                <a:latin typeface="DM Sans"/>
                <a:ea typeface="DM Sans"/>
                <a:cs typeface="DM Sans"/>
                <a:sym typeface="DM Sans"/>
              </a:rPr>
              <a:t>Lembre-se de abrir e fechar as tags.</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chemeClr val="lt1"/>
              </a:highlight>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0" i="0" lang="pt-BR" sz="1350" u="none" cap="none" strike="noStrike">
                <a:solidFill>
                  <a:schemeClr val="dk1"/>
                </a:solidFill>
                <a:latin typeface="DM Sans"/>
                <a:ea typeface="DM Sans"/>
                <a:cs typeface="DM Sans"/>
                <a:sym typeface="DM Sans"/>
              </a:rPr>
              <a:t>Salve, abra o arquivo no browser de sua preferência e veja o resultado.</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highlight>
                  <a:srgbClr val="EAFF6A"/>
                </a:highlight>
                <a:latin typeface="DM Sans"/>
                <a:ea typeface="DM Sans"/>
                <a:cs typeface="DM Sans"/>
                <a:sym typeface="DM Sans"/>
              </a:rPr>
              <a:t>Você terá </a:t>
            </a:r>
            <a:r>
              <a:rPr lang="pt-BR" sz="1350">
                <a:solidFill>
                  <a:schemeClr val="dk1"/>
                </a:solidFill>
                <a:highlight>
                  <a:srgbClr val="EAFF6A"/>
                </a:highlight>
                <a:latin typeface="DM Sans"/>
                <a:ea typeface="DM Sans"/>
                <a:cs typeface="DM Sans"/>
                <a:sym typeface="DM Sans"/>
              </a:rPr>
              <a:t>5</a:t>
            </a:r>
            <a:r>
              <a:rPr b="0" i="0" lang="pt-BR" sz="1350" u="none" cap="none" strike="noStrike">
                <a:solidFill>
                  <a:schemeClr val="dk1"/>
                </a:solidFill>
                <a:highlight>
                  <a:srgbClr val="EAFF6A"/>
                </a:highlight>
                <a:latin typeface="DM Sans"/>
                <a:ea typeface="DM Sans"/>
                <a:cs typeface="DM Sans"/>
                <a:sym typeface="DM Sans"/>
              </a:rPr>
              <a:t> minutos para executar essa tarefa.</a:t>
            </a:r>
            <a:endParaRPr b="0" i="0" sz="1350" u="none" cap="none" strike="noStrike">
              <a:solidFill>
                <a:schemeClr val="dk2"/>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550" name="Google Shape;550;p150"/>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a:t>
            </a:r>
            <a:r>
              <a:rPr b="1" lang="pt-BR" sz="4000">
                <a:solidFill>
                  <a:schemeClr val="dk1"/>
                </a:solidFill>
                <a:latin typeface="DM Sans"/>
                <a:ea typeface="DM Sans"/>
                <a:cs typeface="DM Sans"/>
                <a:sym typeface="DM Sans"/>
              </a:rPr>
              <a:t>praticar!</a:t>
            </a:r>
            <a:endParaRPr b="1" i="0" sz="4000" u="none" cap="none" strike="noStrike">
              <a:solidFill>
                <a:schemeClr val="dk1"/>
              </a:solidFill>
              <a:latin typeface="DM Sans"/>
              <a:ea typeface="DM Sans"/>
              <a:cs typeface="DM Sans"/>
              <a:sym typeface="DM Sans"/>
            </a:endParaRPr>
          </a:p>
        </p:txBody>
      </p:sp>
      <p:pic>
        <p:nvPicPr>
          <p:cNvPr id="551" name="Google Shape;551;p15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52" name="Google Shape;552;p150"/>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rgbClr val="222222"/>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557" name="Google Shape;557;p151"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558" name="Google Shape;558;p151"/>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59" name="Google Shape;559;p151"/>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 name="Shape 563"/>
        <p:cNvGrpSpPr/>
        <p:nvPr/>
      </p:nvGrpSpPr>
      <p:grpSpPr>
        <a:xfrm>
          <a:off x="0" y="0"/>
          <a:ext cx="0" cy="0"/>
          <a:chOff x="0" y="0"/>
          <a:chExt cx="0" cy="0"/>
        </a:xfrm>
      </p:grpSpPr>
      <p:sp>
        <p:nvSpPr>
          <p:cNvPr id="564" name="Google Shape;564;p152"/>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65" name="Google Shape;565;p152"/>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566" name="Google Shape;566;p152"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53"/>
          <p:cNvSpPr txBox="1"/>
          <p:nvPr/>
        </p:nvSpPr>
        <p:spPr>
          <a:xfrm>
            <a:off x="357275" y="2285300"/>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Todas as tags que vão dentro de </a:t>
            </a:r>
            <a:r>
              <a:rPr b="1" i="0" lang="pt-BR" sz="1350" u="none" cap="none" strike="noStrike">
                <a:solidFill>
                  <a:schemeClr val="dk1"/>
                </a:solidFill>
                <a:latin typeface="DM Sans"/>
                <a:ea typeface="DM Sans"/>
                <a:cs typeface="DM Sans"/>
                <a:sym typeface="DM Sans"/>
              </a:rPr>
              <a:t>&lt;body&gt;&lt;/body&gt;</a:t>
            </a:r>
            <a:r>
              <a:rPr b="0" i="0" lang="pt-BR" sz="1350" u="none" cap="none" strike="noStrike">
                <a:solidFill>
                  <a:schemeClr val="dk1"/>
                </a:solidFill>
                <a:latin typeface="DM Sans"/>
                <a:ea typeface="DM Sans"/>
                <a:cs typeface="DM Sans"/>
                <a:sym typeface="DM Sans"/>
              </a:rPr>
              <a:t> são divididas em dois grupos:</a:t>
            </a:r>
            <a:endParaRPr b="0" i="0" sz="135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 </a:t>
            </a:r>
            <a:endParaRPr b="0" i="0" sz="135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1" i="0" lang="pt-BR" sz="1350" u="none" cap="none" strike="noStrike">
                <a:solidFill>
                  <a:schemeClr val="dk1"/>
                </a:solidFill>
                <a:latin typeface="DM Sans"/>
                <a:ea typeface="DM Sans"/>
                <a:cs typeface="DM Sans"/>
                <a:sym typeface="DM Sans"/>
              </a:rPr>
              <a:t>Elementos de bloco</a:t>
            </a:r>
            <a:r>
              <a:rPr b="0" i="0" lang="pt-BR" sz="1350" u="none" cap="none" strike="noStrike">
                <a:solidFill>
                  <a:schemeClr val="dk1"/>
                </a:solidFill>
                <a:latin typeface="DM Sans"/>
                <a:ea typeface="DM Sans"/>
                <a:cs typeface="DM Sans"/>
                <a:sym typeface="DM Sans"/>
              </a:rPr>
              <a:t> são aqueles que, sem serem modificados pelo CSS, ocupam 100% de largura do container e </a:t>
            </a:r>
            <a:r>
              <a:rPr lang="pt-BR" sz="1350">
                <a:solidFill>
                  <a:schemeClr val="dk1"/>
                </a:solidFill>
                <a:latin typeface="DM Sans"/>
                <a:ea typeface="DM Sans"/>
                <a:cs typeface="DM Sans"/>
                <a:sym typeface="DM Sans"/>
              </a:rPr>
              <a:t>são</a:t>
            </a:r>
            <a:r>
              <a:rPr b="0" i="0" lang="pt-BR" sz="1350" u="none" cap="none" strike="noStrike">
                <a:solidFill>
                  <a:schemeClr val="dk1"/>
                </a:solidFill>
                <a:latin typeface="DM Sans"/>
                <a:ea typeface="DM Sans"/>
                <a:cs typeface="DM Sans"/>
                <a:sym typeface="DM Sans"/>
              </a:rPr>
              <a:t> exibidos um abaixo do outro.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1" i="0" lang="pt-BR" sz="1350" u="none" cap="none" strike="noStrike">
                <a:solidFill>
                  <a:schemeClr val="dk1"/>
                </a:solidFill>
                <a:latin typeface="DM Sans"/>
                <a:ea typeface="DM Sans"/>
                <a:cs typeface="DM Sans"/>
                <a:sym typeface="DM Sans"/>
              </a:rPr>
              <a:t>Elementos da linha</a:t>
            </a:r>
            <a:r>
              <a:rPr b="0" i="0" lang="pt-BR" sz="1350" u="none" cap="none" strike="noStrike">
                <a:solidFill>
                  <a:schemeClr val="dk1"/>
                </a:solidFill>
                <a:latin typeface="DM Sans"/>
                <a:ea typeface="DM Sans"/>
                <a:cs typeface="DM Sans"/>
                <a:sym typeface="DM Sans"/>
              </a:rPr>
              <a:t> apenas ocupam a largura que o conteúdo indica e são exibidos lado a lado. </a:t>
            </a:r>
            <a:endParaRPr b="0" i="0" sz="1350" u="none" cap="none" strike="noStrike">
              <a:solidFill>
                <a:schemeClr val="dk1"/>
              </a:solidFill>
              <a:latin typeface="DM Sans"/>
              <a:ea typeface="DM Sans"/>
              <a:cs typeface="DM Sans"/>
              <a:sym typeface="DM Sans"/>
            </a:endParaRPr>
          </a:p>
        </p:txBody>
      </p:sp>
      <p:sp>
        <p:nvSpPr>
          <p:cNvPr id="572" name="Google Shape;572;p153"/>
          <p:cNvSpPr txBox="1"/>
          <p:nvPr/>
        </p:nvSpPr>
        <p:spPr>
          <a:xfrm>
            <a:off x="357275" y="559800"/>
            <a:ext cx="50532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100"/>
              </a:spcAft>
              <a:buClr>
                <a:schemeClr val="dk1"/>
              </a:buClr>
              <a:buSzPts val="1100"/>
              <a:buFont typeface="Arial"/>
              <a:buNone/>
            </a:pPr>
            <a:r>
              <a:rPr b="1" i="0" lang="pt-BR" sz="4000" u="none" cap="none" strike="noStrike">
                <a:solidFill>
                  <a:schemeClr val="dk1"/>
                </a:solidFill>
                <a:latin typeface="DM Sans"/>
                <a:ea typeface="DM Sans"/>
                <a:cs typeface="DM Sans"/>
                <a:sym typeface="DM Sans"/>
              </a:rPr>
              <a:t>Tipos de tags: </a:t>
            </a:r>
            <a:r>
              <a:rPr b="1" i="0" lang="pt-BR" sz="4000" u="none" cap="none" strike="noStrike">
                <a:solidFill>
                  <a:schemeClr val="dk1"/>
                </a:solidFill>
                <a:highlight>
                  <a:srgbClr val="EAFF6A"/>
                </a:highlight>
                <a:latin typeface="DM Sans"/>
                <a:ea typeface="DM Sans"/>
                <a:cs typeface="DM Sans"/>
                <a:sym typeface="DM Sans"/>
              </a:rPr>
              <a:t>Grupo Geral</a:t>
            </a:r>
            <a:endParaRPr b="1" i="0" sz="400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54"/>
          <p:cNvSpPr txBox="1"/>
          <p:nvPr/>
        </p:nvSpPr>
        <p:spPr>
          <a:xfrm>
            <a:off x="357275" y="2209100"/>
            <a:ext cx="4730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Temos uma maneira de </a:t>
            </a:r>
            <a:r>
              <a:rPr b="1" i="0" lang="pt-BR" sz="1350" u="none" cap="none" strike="noStrike">
                <a:solidFill>
                  <a:schemeClr val="dk1"/>
                </a:solidFill>
                <a:latin typeface="DM Sans"/>
                <a:ea typeface="DM Sans"/>
                <a:cs typeface="DM Sans"/>
                <a:sym typeface="DM Sans"/>
              </a:rPr>
              <a:t>organizar </a:t>
            </a:r>
            <a:r>
              <a:rPr b="0" i="0" lang="pt-BR" sz="1350" u="none" cap="none" strike="noStrike">
                <a:solidFill>
                  <a:schemeClr val="dk1"/>
                </a:solidFill>
                <a:latin typeface="DM Sans"/>
                <a:ea typeface="DM Sans"/>
                <a:cs typeface="DM Sans"/>
                <a:sym typeface="DM Sans"/>
              </a:rPr>
              <a:t>melhor nosso html. </a:t>
            </a:r>
            <a:endParaRPr b="0" i="0" sz="135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Para isso, devemos pensar que nosso conteúdo (textos e imagens) deve estar contido em um container.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highlight>
                  <a:srgbClr val="EAFF6A"/>
                </a:highlight>
                <a:latin typeface="DM Sans"/>
                <a:ea typeface="DM Sans"/>
                <a:cs typeface="DM Sans"/>
                <a:sym typeface="DM Sans"/>
              </a:rPr>
              <a:t>É por isso que temos o container por excelência que é o </a:t>
            </a:r>
            <a:r>
              <a:rPr b="1" i="0" lang="pt-BR" sz="1350" u="none" cap="none" strike="noStrike">
                <a:solidFill>
                  <a:schemeClr val="dk1"/>
                </a:solidFill>
                <a:highlight>
                  <a:srgbClr val="EAFF6A"/>
                </a:highlight>
                <a:latin typeface="DM Sans"/>
                <a:ea typeface="DM Sans"/>
                <a:cs typeface="DM Sans"/>
                <a:sym typeface="DM Sans"/>
              </a:rPr>
              <a:t>div </a:t>
            </a:r>
            <a:r>
              <a:rPr b="0" i="0" lang="pt-BR" sz="1350" u="none" cap="none" strike="noStrike">
                <a:solidFill>
                  <a:schemeClr val="dk1"/>
                </a:solidFill>
                <a:highlight>
                  <a:srgbClr val="EAFF6A"/>
                </a:highlight>
                <a:latin typeface="DM Sans"/>
                <a:ea typeface="DM Sans"/>
                <a:cs typeface="DM Sans"/>
                <a:sym typeface="DM Sans"/>
              </a:rPr>
              <a:t>e seu irmão, o </a:t>
            </a:r>
            <a:r>
              <a:rPr b="1" i="0" lang="pt-BR" sz="1350" u="none" cap="none" strike="noStrike">
                <a:solidFill>
                  <a:schemeClr val="dk1"/>
                </a:solidFill>
                <a:highlight>
                  <a:srgbClr val="EAFF6A"/>
                </a:highlight>
                <a:latin typeface="DM Sans"/>
                <a:ea typeface="DM Sans"/>
                <a:cs typeface="DM Sans"/>
                <a:sym typeface="DM Sans"/>
              </a:rPr>
              <a:t>span</a:t>
            </a:r>
            <a:r>
              <a:rPr b="0" i="0" lang="pt-BR" sz="1350" u="none" cap="none" strike="noStrike">
                <a:solidFill>
                  <a:schemeClr val="dk1"/>
                </a:solidFill>
                <a:highlight>
                  <a:srgbClr val="EAFF6A"/>
                </a:highlight>
                <a:latin typeface="DM Sans"/>
                <a:ea typeface="DM Sans"/>
                <a:cs typeface="DM Sans"/>
                <a:sym typeface="DM Sans"/>
              </a:rPr>
              <a:t>.</a:t>
            </a:r>
            <a:endParaRPr b="0" i="0" sz="1350" u="none" cap="none" strike="noStrike">
              <a:solidFill>
                <a:schemeClr val="dk2"/>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O </a:t>
            </a:r>
            <a:r>
              <a:rPr b="1" i="0" lang="pt-BR" sz="1350" u="none" cap="none" strike="noStrike">
                <a:solidFill>
                  <a:schemeClr val="dk1"/>
                </a:solidFill>
                <a:latin typeface="DM Sans"/>
                <a:ea typeface="DM Sans"/>
                <a:cs typeface="DM Sans"/>
                <a:sym typeface="DM Sans"/>
              </a:rPr>
              <a:t>div</a:t>
            </a:r>
            <a:r>
              <a:rPr b="0" i="0" lang="pt-BR" sz="1350" u="none" cap="none" strike="noStrike">
                <a:solidFill>
                  <a:schemeClr val="dk1"/>
                </a:solidFill>
                <a:latin typeface="DM Sans"/>
                <a:ea typeface="DM Sans"/>
                <a:cs typeface="DM Sans"/>
                <a:sym typeface="DM Sans"/>
              </a:rPr>
              <a:t> é um container </a:t>
            </a:r>
            <a:r>
              <a:rPr b="1" i="0" lang="pt-BR" sz="1350" u="none" cap="none" strike="noStrike">
                <a:solidFill>
                  <a:schemeClr val="dk1"/>
                </a:solidFill>
                <a:latin typeface="DM Sans"/>
                <a:ea typeface="DM Sans"/>
                <a:cs typeface="DM Sans"/>
                <a:sym typeface="DM Sans"/>
              </a:rPr>
              <a:t>em bloco</a:t>
            </a:r>
            <a:r>
              <a:rPr b="0" i="0" lang="pt-BR" sz="1350" u="none" cap="none" strike="noStrike">
                <a:solidFill>
                  <a:schemeClr val="dk1"/>
                </a:solidFill>
                <a:latin typeface="DM Sans"/>
                <a:ea typeface="DM Sans"/>
                <a:cs typeface="DM Sans"/>
                <a:sym typeface="DM Sans"/>
              </a:rPr>
              <a:t>, enquanto que o </a:t>
            </a:r>
            <a:r>
              <a:rPr b="1" i="0" lang="pt-BR" sz="1350" u="none" cap="none" strike="noStrike">
                <a:solidFill>
                  <a:schemeClr val="dk1"/>
                </a:solidFill>
                <a:latin typeface="DM Sans"/>
                <a:ea typeface="DM Sans"/>
                <a:cs typeface="DM Sans"/>
                <a:sym typeface="DM Sans"/>
              </a:rPr>
              <a:t>span</a:t>
            </a:r>
            <a:r>
              <a:rPr b="0" i="0" lang="pt-BR" sz="1350" u="none" cap="none" strike="noStrike">
                <a:solidFill>
                  <a:schemeClr val="dk1"/>
                </a:solidFill>
                <a:latin typeface="DM Sans"/>
                <a:ea typeface="DM Sans"/>
                <a:cs typeface="DM Sans"/>
                <a:sym typeface="DM Sans"/>
              </a:rPr>
              <a:t> é um container </a:t>
            </a:r>
            <a:r>
              <a:rPr b="1" i="0" lang="pt-BR" sz="1350" u="none" cap="none" strike="noStrike">
                <a:solidFill>
                  <a:schemeClr val="dk1"/>
                </a:solidFill>
                <a:latin typeface="DM Sans"/>
                <a:ea typeface="DM Sans"/>
                <a:cs typeface="DM Sans"/>
                <a:sym typeface="DM Sans"/>
              </a:rPr>
              <a:t>em linha</a:t>
            </a:r>
            <a:r>
              <a:rPr b="0" i="0" lang="pt-BR" sz="1350" u="none" cap="none" strike="noStrike">
                <a:solidFill>
                  <a:schemeClr val="dk1"/>
                </a:solidFill>
                <a:latin typeface="DM Sans"/>
                <a:ea typeface="DM Sans"/>
                <a:cs typeface="DM Sans"/>
                <a:sym typeface="DM Sans"/>
              </a:rPr>
              <a:t> muito útil para trabalhar com textos.</a:t>
            </a:r>
            <a:endParaRPr b="0" i="0" sz="1350" u="none" cap="none" strike="noStrike">
              <a:solidFill>
                <a:schemeClr val="dk1"/>
              </a:solidFill>
              <a:latin typeface="DM Sans"/>
              <a:ea typeface="DM Sans"/>
              <a:cs typeface="DM Sans"/>
              <a:sym typeface="DM Sans"/>
            </a:endParaRPr>
          </a:p>
        </p:txBody>
      </p:sp>
      <p:sp>
        <p:nvSpPr>
          <p:cNvPr id="578" name="Google Shape;578;p154"/>
          <p:cNvSpPr txBox="1"/>
          <p:nvPr/>
        </p:nvSpPr>
        <p:spPr>
          <a:xfrm>
            <a:off x="357275" y="636000"/>
            <a:ext cx="50532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100"/>
              </a:spcAft>
              <a:buClr>
                <a:schemeClr val="dk1"/>
              </a:buClr>
              <a:buSzPts val="1100"/>
              <a:buFont typeface="Arial"/>
              <a:buNone/>
            </a:pPr>
            <a:r>
              <a:rPr b="1" i="0" lang="pt-BR" sz="4000" u="none" cap="none" strike="noStrike">
                <a:solidFill>
                  <a:schemeClr val="dk1"/>
                </a:solidFill>
                <a:latin typeface="DM Sans"/>
                <a:ea typeface="DM Sans"/>
                <a:cs typeface="DM Sans"/>
                <a:sym typeface="DM Sans"/>
              </a:rPr>
              <a:t>Tipos de tags: </a:t>
            </a:r>
            <a:r>
              <a:rPr b="1" i="0" lang="pt-BR" sz="4000" u="none" cap="none" strike="noStrike">
                <a:solidFill>
                  <a:schemeClr val="dk1"/>
                </a:solidFill>
                <a:highlight>
                  <a:srgbClr val="EAFF6A"/>
                </a:highlight>
                <a:latin typeface="DM Sans"/>
                <a:ea typeface="DM Sans"/>
                <a:cs typeface="DM Sans"/>
                <a:sym typeface="DM Sans"/>
              </a:rPr>
              <a:t>Containers</a:t>
            </a:r>
            <a:endParaRPr b="1" i="0" sz="400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55"/>
          <p:cNvSpPr txBox="1"/>
          <p:nvPr/>
        </p:nvSpPr>
        <p:spPr>
          <a:xfrm>
            <a:off x="357275" y="2361500"/>
            <a:ext cx="4730100" cy="240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No exemplo, é possível ver o uso de comentários e o uso de um </a:t>
            </a:r>
            <a:r>
              <a:rPr b="1" i="0" lang="pt-BR" sz="1350" u="none" cap="none" strike="noStrike">
                <a:solidFill>
                  <a:schemeClr val="dk1"/>
                </a:solidFill>
                <a:latin typeface="DM Sans"/>
                <a:ea typeface="DM Sans"/>
                <a:cs typeface="DM Sans"/>
                <a:sym typeface="DM Sans"/>
              </a:rPr>
              <a:t>container div </a:t>
            </a:r>
            <a:r>
              <a:rPr b="0" i="0" lang="pt-BR" sz="1350" u="none" cap="none" strike="noStrike">
                <a:solidFill>
                  <a:schemeClr val="dk1"/>
                </a:solidFill>
                <a:latin typeface="DM Sans"/>
                <a:ea typeface="DM Sans"/>
                <a:cs typeface="DM Sans"/>
                <a:sym typeface="DM Sans"/>
              </a:rPr>
              <a:t>para trabalhar o </a:t>
            </a:r>
            <a:r>
              <a:rPr b="1" i="0" lang="pt-BR" sz="1350" u="none" cap="none" strike="noStrike">
                <a:solidFill>
                  <a:schemeClr val="dk1"/>
                </a:solidFill>
                <a:latin typeface="DM Sans"/>
                <a:ea typeface="DM Sans"/>
                <a:cs typeface="DM Sans"/>
                <a:sym typeface="DM Sans"/>
              </a:rPr>
              <a:t>conteúdo h2.</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t/>
            </a:r>
            <a:endParaRPr b="1" i="0" sz="1350" u="none" cap="none" strike="noStrike">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1" i="0" lang="pt-BR" sz="1350" u="none" cap="none" strike="noStrike">
                <a:solidFill>
                  <a:schemeClr val="dk1"/>
                </a:solidFill>
                <a:latin typeface="DM Sans"/>
                <a:ea typeface="DM Sans"/>
                <a:cs typeface="DM Sans"/>
                <a:sym typeface="DM Sans"/>
              </a:rPr>
              <a:t>&lt;h1&gt; a &lt;h6&gt; de bloco: </a:t>
            </a:r>
            <a:r>
              <a:rPr b="0" i="0" lang="pt-BR" sz="1350" u="none" cap="none" strike="noStrike">
                <a:solidFill>
                  <a:schemeClr val="dk1"/>
                </a:solidFill>
                <a:latin typeface="DM Sans"/>
                <a:ea typeface="DM Sans"/>
                <a:cs typeface="DM Sans"/>
                <a:sym typeface="DM Sans"/>
              </a:rPr>
              <a:t>um cabeçalho é, semanticamente falando, o texto que encabeça ou intitula o conteúdo que se segue. Pode ser um artigo, um texto ou uma seção do documento que estamos vendo.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100"/>
              </a:spcBef>
              <a:spcAft>
                <a:spcPts val="0"/>
              </a:spcAft>
              <a:buClr>
                <a:schemeClr val="dk1"/>
              </a:buClr>
              <a:buSzPts val="2200"/>
              <a:buFont typeface="Arial"/>
              <a:buNone/>
            </a:pPr>
            <a:r>
              <a:rPr b="1" i="0" lang="pt-BR" sz="1350" u="none" cap="none" strike="noStrike">
                <a:solidFill>
                  <a:schemeClr val="dk1"/>
                </a:solidFill>
                <a:latin typeface="DM Sans"/>
                <a:ea typeface="DM Sans"/>
                <a:cs typeface="DM Sans"/>
                <a:sym typeface="DM Sans"/>
              </a:rPr>
              <a:t>Existem 6 níveis: do &lt;h1&gt;&lt;/h1&gt; ao &lt;h6&gt;&lt;/h6&gt;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Essa hierarquia deve ser respeitada </a:t>
            </a:r>
            <a:r>
              <a:rPr b="1" i="0" lang="pt-BR" sz="1350" u="none" cap="none" strike="noStrike">
                <a:solidFill>
                  <a:schemeClr val="dk1"/>
                </a:solidFill>
                <a:highlight>
                  <a:srgbClr val="EAFF6A"/>
                </a:highlight>
                <a:latin typeface="DM Sans"/>
                <a:ea typeface="DM Sans"/>
                <a:cs typeface="DM Sans"/>
                <a:sym typeface="DM Sans"/>
              </a:rPr>
              <a:t>em todos os documentos HTML</a:t>
            </a:r>
            <a:r>
              <a:rPr b="0" i="0" lang="pt-BR" sz="1350" u="none" cap="none" strike="noStrike">
                <a:solidFill>
                  <a:schemeClr val="dk1"/>
                </a:solidFill>
                <a:latin typeface="DM Sans"/>
                <a:ea typeface="DM Sans"/>
                <a:cs typeface="DM Sans"/>
                <a:sym typeface="DM Sans"/>
              </a:rPr>
              <a:t> que fazem parte do site.</a:t>
            </a:r>
            <a:r>
              <a:rPr b="1" i="0" lang="pt-BR" sz="1350" u="none" cap="none" strike="noStrike">
                <a:solidFill>
                  <a:schemeClr val="dk1"/>
                </a:solidFill>
                <a:latin typeface="DM Sans"/>
                <a:ea typeface="DM Sans"/>
                <a:cs typeface="DM Sans"/>
                <a:sym typeface="DM Sans"/>
              </a:rPr>
              <a:t> </a:t>
            </a:r>
            <a:endParaRPr b="1" i="0" sz="1350" u="none" cap="none" strike="noStrike">
              <a:solidFill>
                <a:srgbClr val="000000"/>
              </a:solidFill>
              <a:latin typeface="DM Sans"/>
              <a:ea typeface="DM Sans"/>
              <a:cs typeface="DM Sans"/>
              <a:sym typeface="DM Sans"/>
            </a:endParaRPr>
          </a:p>
        </p:txBody>
      </p:sp>
      <p:sp>
        <p:nvSpPr>
          <p:cNvPr id="584" name="Google Shape;584;p155"/>
          <p:cNvSpPr txBox="1"/>
          <p:nvPr/>
        </p:nvSpPr>
        <p:spPr>
          <a:xfrm>
            <a:off x="357275" y="788400"/>
            <a:ext cx="50532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100"/>
              </a:spcAft>
              <a:buClr>
                <a:schemeClr val="dk1"/>
              </a:buClr>
              <a:buSzPts val="1100"/>
              <a:buFont typeface="Arial"/>
              <a:buNone/>
            </a:pPr>
            <a:r>
              <a:rPr b="1" i="0" lang="pt-BR" sz="4000" u="none" cap="none" strike="noStrike">
                <a:solidFill>
                  <a:schemeClr val="dk1"/>
                </a:solidFill>
                <a:latin typeface="DM Sans"/>
                <a:ea typeface="DM Sans"/>
                <a:cs typeface="DM Sans"/>
                <a:sym typeface="DM Sans"/>
              </a:rPr>
              <a:t>Tipos de tags: </a:t>
            </a:r>
            <a:r>
              <a:rPr b="1" i="0" lang="pt-BR" sz="4000" u="none" cap="none" strike="noStrike">
                <a:solidFill>
                  <a:schemeClr val="dk1"/>
                </a:solidFill>
                <a:highlight>
                  <a:srgbClr val="EAFF6A"/>
                </a:highlight>
                <a:latin typeface="DM Sans"/>
                <a:ea typeface="DM Sans"/>
                <a:cs typeface="DM Sans"/>
                <a:sym typeface="DM Sans"/>
              </a:rPr>
              <a:t>Containers</a:t>
            </a:r>
            <a:endParaRPr b="1" i="0" sz="4000" u="none" cap="none" strike="noStrike">
              <a:solidFill>
                <a:schemeClr val="dk1"/>
              </a:solidFill>
              <a:highlight>
                <a:srgbClr val="EAFF6A"/>
              </a:highlight>
              <a:latin typeface="DM Sans"/>
              <a:ea typeface="DM Sans"/>
              <a:cs typeface="DM Sans"/>
              <a:sym typeface="DM Sans"/>
            </a:endParaRPr>
          </a:p>
        </p:txBody>
      </p:sp>
      <p:graphicFrame>
        <p:nvGraphicFramePr>
          <p:cNvPr id="585" name="Google Shape;585;p155"/>
          <p:cNvGraphicFramePr/>
          <p:nvPr/>
        </p:nvGraphicFramePr>
        <p:xfrm>
          <a:off x="5914000" y="1554163"/>
          <a:ext cx="3000000" cy="3000000"/>
        </p:xfrm>
        <a:graphic>
          <a:graphicData uri="http://schemas.openxmlformats.org/drawingml/2006/table">
            <a:tbl>
              <a:tblPr>
                <a:noFill/>
                <a:tableStyleId>{E9778F5E-DD39-4C6D-A6A7-9897212636C4}</a:tableStyleId>
              </a:tblPr>
              <a:tblGrid>
                <a:gridCol w="2690550"/>
              </a:tblGrid>
              <a:tr h="1312325">
                <a:tc>
                  <a:txBody>
                    <a:bodyPr/>
                    <a:lstStyle/>
                    <a:p>
                      <a:pPr indent="0" lvl="0" marL="0" marR="0" rtl="0" algn="l">
                        <a:lnSpc>
                          <a:spcPct val="100000"/>
                        </a:lnSpc>
                        <a:spcBef>
                          <a:spcPts val="0"/>
                        </a:spcBef>
                        <a:spcAft>
                          <a:spcPts val="0"/>
                        </a:spcAft>
                        <a:buClr>
                          <a:schemeClr val="dk1"/>
                        </a:buClr>
                        <a:buSzPts val="1800"/>
                        <a:buFont typeface="Arial"/>
                        <a:buNone/>
                      </a:pPr>
                      <a:r>
                        <a:rPr lang="pt-BR" sz="1400" u="none" cap="none" strike="noStrike">
                          <a:solidFill>
                            <a:srgbClr val="D9D9D9"/>
                          </a:solidFill>
                          <a:latin typeface="Didact Gothic"/>
                          <a:ea typeface="Didact Gothic"/>
                          <a:cs typeface="Didact Gothic"/>
                          <a:sym typeface="Didact Gothic"/>
                        </a:rPr>
                        <a:t>&lt;!-- abertura container --&gt;</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pt-BR" sz="1400" u="none" cap="none" strike="noStrike">
                          <a:solidFill>
                            <a:srgbClr val="D9D9D9"/>
                          </a:solidFill>
                          <a:latin typeface="Didact Gothic"/>
                          <a:ea typeface="Didact Gothic"/>
                          <a:cs typeface="Didact Gothic"/>
                          <a:sym typeface="Didact Gothic"/>
                        </a:rPr>
                        <a:t>&lt;</a:t>
                      </a:r>
                      <a:r>
                        <a:rPr lang="pt-BR" sz="1400" u="none" cap="none" strike="noStrike">
                          <a:solidFill>
                            <a:srgbClr val="E06666"/>
                          </a:solidFill>
                          <a:latin typeface="Didact Gothic"/>
                          <a:ea typeface="Didact Gothic"/>
                          <a:cs typeface="Didact Gothic"/>
                          <a:sym typeface="Didact Gothic"/>
                        </a:rPr>
                        <a:t>div</a:t>
                      </a:r>
                      <a:r>
                        <a:rPr lang="pt-BR" sz="1400" u="none" cap="none" strike="noStrike">
                          <a:solidFill>
                            <a:srgbClr val="D9D9D9"/>
                          </a:solidFill>
                          <a:latin typeface="Didact Gothic"/>
                          <a:ea typeface="Didact Gothic"/>
                          <a:cs typeface="Didact Gothic"/>
                          <a:sym typeface="Didact Gothic"/>
                        </a:rPr>
                        <a:t>&gt;</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pt-BR" sz="1400" u="none" cap="none" strike="noStrike">
                          <a:solidFill>
                            <a:srgbClr val="D9D9D9"/>
                          </a:solidFill>
                          <a:latin typeface="Didact Gothic"/>
                          <a:ea typeface="Didact Gothic"/>
                          <a:cs typeface="Didact Gothic"/>
                          <a:sym typeface="Didact Gothic"/>
                        </a:rPr>
                        <a:t>      </a:t>
                      </a:r>
                      <a:r>
                        <a:rPr lang="pt-BR" sz="1400" u="none" cap="none" strike="noStrike">
                          <a:solidFill>
                            <a:srgbClr val="F4CCCC"/>
                          </a:solidFill>
                          <a:latin typeface="Didact Gothic"/>
                          <a:ea typeface="Didact Gothic"/>
                          <a:cs typeface="Didact Gothic"/>
                          <a:sym typeface="Didact Gothic"/>
                        </a:rPr>
                        <a:t>&lt;</a:t>
                      </a:r>
                      <a:r>
                        <a:rPr lang="pt-BR" sz="1400" u="none" cap="none" strike="noStrike">
                          <a:solidFill>
                            <a:srgbClr val="E06666"/>
                          </a:solidFill>
                          <a:latin typeface="Didact Gothic"/>
                          <a:ea typeface="Didact Gothic"/>
                          <a:cs typeface="Didact Gothic"/>
                          <a:sym typeface="Didact Gothic"/>
                        </a:rPr>
                        <a:t>h2</a:t>
                      </a:r>
                      <a:r>
                        <a:rPr lang="pt-BR" sz="1400" u="none" cap="none" strike="noStrike">
                          <a:solidFill>
                            <a:srgbClr val="F4CCCC"/>
                          </a:solidFill>
                          <a:latin typeface="Didact Gothic"/>
                          <a:ea typeface="Didact Gothic"/>
                          <a:cs typeface="Didact Gothic"/>
                          <a:sym typeface="Didact Gothic"/>
                        </a:rPr>
                        <a:t>&gt; </a:t>
                      </a:r>
                      <a:r>
                        <a:rPr lang="pt-BR" sz="1400" u="none" cap="none" strike="noStrike">
                          <a:solidFill>
                            <a:srgbClr val="D9D9D9"/>
                          </a:solidFill>
                          <a:latin typeface="Didact Gothic"/>
                          <a:ea typeface="Didact Gothic"/>
                          <a:cs typeface="Didact Gothic"/>
                          <a:sym typeface="Didact Gothic"/>
                        </a:rPr>
                        <a:t>Olá</a:t>
                      </a:r>
                      <a:r>
                        <a:rPr lang="pt-BR">
                          <a:solidFill>
                            <a:srgbClr val="D9D9D9"/>
                          </a:solidFill>
                          <a:latin typeface="Didact Gothic"/>
                          <a:ea typeface="Didact Gothic"/>
                          <a:cs typeface="Didact Gothic"/>
                          <a:sym typeface="Didact Gothic"/>
                        </a:rPr>
                        <a:t> mundo!</a:t>
                      </a:r>
                      <a:r>
                        <a:rPr lang="pt-BR" sz="1400" u="none" cap="none" strike="noStrike">
                          <a:solidFill>
                            <a:srgbClr val="D9D9D9"/>
                          </a:solidFill>
                          <a:latin typeface="Didact Gothic"/>
                          <a:ea typeface="Didact Gothic"/>
                          <a:cs typeface="Didact Gothic"/>
                          <a:sym typeface="Didact Gothic"/>
                        </a:rPr>
                        <a:t> </a:t>
                      </a:r>
                      <a:r>
                        <a:rPr lang="pt-BR" sz="1400" u="none" cap="none" strike="noStrike">
                          <a:solidFill>
                            <a:srgbClr val="F4CCCC"/>
                          </a:solidFill>
                          <a:latin typeface="Didact Gothic"/>
                          <a:ea typeface="Didact Gothic"/>
                          <a:cs typeface="Didact Gothic"/>
                          <a:sym typeface="Didact Gothic"/>
                        </a:rPr>
                        <a:t>&lt;</a:t>
                      </a:r>
                      <a:r>
                        <a:rPr lang="pt-BR" sz="1400" u="none" cap="none" strike="noStrike">
                          <a:solidFill>
                            <a:srgbClr val="E06666"/>
                          </a:solidFill>
                          <a:latin typeface="Didact Gothic"/>
                          <a:ea typeface="Didact Gothic"/>
                          <a:cs typeface="Didact Gothic"/>
                          <a:sym typeface="Didact Gothic"/>
                        </a:rPr>
                        <a:t>/h2</a:t>
                      </a:r>
                      <a:r>
                        <a:rPr lang="pt-BR" sz="1400" u="none" cap="none" strike="noStrike">
                          <a:solidFill>
                            <a:srgbClr val="F4CCCC"/>
                          </a:solidFill>
                          <a:latin typeface="Didact Gothic"/>
                          <a:ea typeface="Didact Gothic"/>
                          <a:cs typeface="Didact Gothic"/>
                          <a:sym typeface="Didact Gothic"/>
                        </a:rPr>
                        <a:t>&gt;</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lang="pt-BR" sz="1400" u="none" cap="none" strike="noStrike">
                          <a:solidFill>
                            <a:srgbClr val="F4CCCC"/>
                          </a:solidFill>
                          <a:latin typeface="Didact Gothic"/>
                          <a:ea typeface="Didact Gothic"/>
                          <a:cs typeface="Didact Gothic"/>
                          <a:sym typeface="Didact Gothic"/>
                        </a:rPr>
                        <a:t>&lt;</a:t>
                      </a:r>
                      <a:r>
                        <a:rPr lang="pt-BR" sz="1400" u="none" cap="none" strike="noStrike">
                          <a:solidFill>
                            <a:srgbClr val="E06666"/>
                          </a:solidFill>
                          <a:latin typeface="Didact Gothic"/>
                          <a:ea typeface="Didact Gothic"/>
                          <a:cs typeface="Didact Gothic"/>
                          <a:sym typeface="Didact Gothic"/>
                        </a:rPr>
                        <a:t>/div</a:t>
                      </a:r>
                      <a:r>
                        <a:rPr lang="pt-BR" sz="1400" u="none" cap="none" strike="noStrike">
                          <a:solidFill>
                            <a:srgbClr val="F4CCCC"/>
                          </a:solidFill>
                          <a:latin typeface="Didact Gothic"/>
                          <a:ea typeface="Didact Gothic"/>
                          <a:cs typeface="Didact Gothic"/>
                          <a:sym typeface="Didact Gothic"/>
                        </a:rPr>
                        <a:t>&gt;</a:t>
                      </a:r>
                      <a:endParaRPr sz="1400" u="none" cap="none" strike="noStrike"/>
                    </a:p>
                    <a:p>
                      <a:pPr indent="0" lvl="0" marL="0" marR="0" rtl="0" algn="l">
                        <a:lnSpc>
                          <a:spcPct val="100000"/>
                        </a:lnSpc>
                        <a:spcBef>
                          <a:spcPts val="0"/>
                        </a:spcBef>
                        <a:spcAft>
                          <a:spcPts val="0"/>
                        </a:spcAft>
                        <a:buClr>
                          <a:schemeClr val="dk1"/>
                        </a:buClr>
                        <a:buSzPts val="1800"/>
                        <a:buFont typeface="Arial"/>
                        <a:buNone/>
                      </a:pPr>
                      <a:r>
                        <a:rPr lang="pt-BR" sz="1400" u="none" cap="none" strike="noStrike">
                          <a:solidFill>
                            <a:srgbClr val="D9D9D9"/>
                          </a:solidFill>
                          <a:latin typeface="Didact Gothic"/>
                          <a:ea typeface="Didact Gothic"/>
                          <a:cs typeface="Didact Gothic"/>
                          <a:sym typeface="Didact Gothic"/>
                        </a:rPr>
                        <a:t>&lt;!-- fechamento </a:t>
                      </a:r>
                      <a:r>
                        <a:rPr lang="pt-BR" sz="1400" u="none" cap="none" strike="noStrike">
                          <a:solidFill>
                            <a:srgbClr val="D9D9D9"/>
                          </a:solidFill>
                          <a:latin typeface="Didact Gothic"/>
                          <a:ea typeface="Didact Gothic"/>
                          <a:cs typeface="Didact Gothic"/>
                          <a:sym typeface="Didact Gothic"/>
                        </a:rPr>
                        <a:t>container</a:t>
                      </a:r>
                      <a:r>
                        <a:rPr lang="pt-BR" sz="1400" u="none" cap="none" strike="noStrike">
                          <a:solidFill>
                            <a:srgbClr val="D9D9D9"/>
                          </a:solidFill>
                          <a:latin typeface="Didact Gothic"/>
                          <a:ea typeface="Didact Gothic"/>
                          <a:cs typeface="Didact Gothic"/>
                          <a:sym typeface="Didact Gothic"/>
                        </a:rPr>
                        <a:t> --&gt;</a:t>
                      </a:r>
                      <a:endParaRPr sz="1400" u="none" cap="none" strike="noStrike"/>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bl>
          </a:graphicData>
        </a:graphic>
      </p:graphicFrame>
      <p:graphicFrame>
        <p:nvGraphicFramePr>
          <p:cNvPr id="586" name="Google Shape;586;p155"/>
          <p:cNvGraphicFramePr/>
          <p:nvPr/>
        </p:nvGraphicFramePr>
        <p:xfrm>
          <a:off x="5914000" y="3040557"/>
          <a:ext cx="3000000" cy="3000000"/>
        </p:xfrm>
        <a:graphic>
          <a:graphicData uri="http://schemas.openxmlformats.org/drawingml/2006/table">
            <a:tbl>
              <a:tblPr>
                <a:noFill/>
                <a:tableStyleId>{E9778F5E-DD39-4C6D-A6A7-9897212636C4}</a:tableStyleId>
              </a:tblPr>
              <a:tblGrid>
                <a:gridCol w="2690550"/>
              </a:tblGrid>
              <a:tr h="1555575">
                <a:tc>
                  <a:txBody>
                    <a:bodyPr/>
                    <a:lstStyle/>
                    <a:p>
                      <a:pPr indent="0" lvl="0" marL="0" marR="0" rtl="0" algn="l">
                        <a:lnSpc>
                          <a:spcPct val="100000"/>
                        </a:lnSpc>
                        <a:spcBef>
                          <a:spcPts val="0"/>
                        </a:spcBef>
                        <a:spcAft>
                          <a:spcPts val="0"/>
                        </a:spcAft>
                        <a:buClr>
                          <a:srgbClr val="000000"/>
                        </a:buClr>
                        <a:buSzPts val="1800"/>
                        <a:buFont typeface="Arial"/>
                        <a:buNone/>
                      </a:pPr>
                      <a:r>
                        <a:rPr lang="pt-BR" sz="1500" u="none" cap="none" strike="noStrike">
                          <a:solidFill>
                            <a:srgbClr val="D9D9D9"/>
                          </a:solidFill>
                          <a:latin typeface="Didact Gothic"/>
                          <a:ea typeface="Didact Gothic"/>
                          <a:cs typeface="Didact Gothic"/>
                          <a:sym typeface="Didact Gothic"/>
                        </a:rPr>
                        <a:t>&lt;</a:t>
                      </a:r>
                      <a:r>
                        <a:rPr lang="pt-BR" sz="1500" u="none" cap="none" strike="noStrike">
                          <a:solidFill>
                            <a:srgbClr val="E06666"/>
                          </a:solidFill>
                          <a:latin typeface="Didact Gothic"/>
                          <a:ea typeface="Didact Gothic"/>
                          <a:cs typeface="Didact Gothic"/>
                          <a:sym typeface="Didact Gothic"/>
                        </a:rPr>
                        <a:t>h1</a:t>
                      </a:r>
                      <a:r>
                        <a:rPr lang="pt-BR" sz="1500" u="none" cap="none" strike="noStrike">
                          <a:solidFill>
                            <a:srgbClr val="D9D9D9"/>
                          </a:solidFill>
                          <a:latin typeface="Didact Gothic"/>
                          <a:ea typeface="Didact Gothic"/>
                          <a:cs typeface="Didact Gothic"/>
                          <a:sym typeface="Didact Gothic"/>
                        </a:rPr>
                        <a:t>&gt;</a:t>
                      </a:r>
                      <a:endParaRPr sz="1100" u="none" cap="none" strike="noStrike"/>
                    </a:p>
                    <a:p>
                      <a:pPr indent="0" lvl="0" marL="0" marR="0" rtl="0" algn="l">
                        <a:lnSpc>
                          <a:spcPct val="100000"/>
                        </a:lnSpc>
                        <a:spcBef>
                          <a:spcPts val="0"/>
                        </a:spcBef>
                        <a:spcAft>
                          <a:spcPts val="0"/>
                        </a:spcAft>
                        <a:buClr>
                          <a:srgbClr val="000000"/>
                        </a:buClr>
                        <a:buSzPts val="1800"/>
                        <a:buFont typeface="Arial"/>
                        <a:buNone/>
                      </a:pPr>
                      <a:r>
                        <a:rPr lang="pt-BR" sz="1500" u="none" cap="none" strike="noStrike">
                          <a:solidFill>
                            <a:srgbClr val="D9D9D9"/>
                          </a:solidFill>
                          <a:latin typeface="Didact Gothic"/>
                          <a:ea typeface="Didact Gothic"/>
                          <a:cs typeface="Didact Gothic"/>
                          <a:sym typeface="Didact Gothic"/>
                        </a:rPr>
                        <a:t>      Elemento de bloco</a:t>
                      </a:r>
                      <a:endParaRPr sz="1100" u="none" cap="none" strike="noStrike"/>
                    </a:p>
                    <a:p>
                      <a:pPr indent="0" lvl="0" marL="0" marR="0" rtl="0" algn="l">
                        <a:lnSpc>
                          <a:spcPct val="100000"/>
                        </a:lnSpc>
                        <a:spcBef>
                          <a:spcPts val="0"/>
                        </a:spcBef>
                        <a:spcAft>
                          <a:spcPts val="0"/>
                        </a:spcAft>
                        <a:buClr>
                          <a:srgbClr val="000000"/>
                        </a:buClr>
                        <a:buSzPts val="1800"/>
                        <a:buFont typeface="Arial"/>
                        <a:buNone/>
                      </a:pPr>
                      <a:r>
                        <a:rPr lang="pt-BR" sz="1500" u="none" cap="none" strike="noStrike">
                          <a:solidFill>
                            <a:srgbClr val="F4CCCC"/>
                          </a:solidFill>
                          <a:latin typeface="Didact Gothic"/>
                          <a:ea typeface="Didact Gothic"/>
                          <a:cs typeface="Didact Gothic"/>
                          <a:sym typeface="Didact Gothic"/>
                        </a:rPr>
                        <a:t>&lt;</a:t>
                      </a:r>
                      <a:r>
                        <a:rPr lang="pt-BR" sz="1500" u="none" cap="none" strike="noStrike">
                          <a:solidFill>
                            <a:srgbClr val="E06666"/>
                          </a:solidFill>
                          <a:latin typeface="Didact Gothic"/>
                          <a:ea typeface="Didact Gothic"/>
                          <a:cs typeface="Didact Gothic"/>
                          <a:sym typeface="Didact Gothic"/>
                        </a:rPr>
                        <a:t>/h1</a:t>
                      </a:r>
                      <a:r>
                        <a:rPr lang="pt-BR" sz="1500" u="none" cap="none" strike="noStrike">
                          <a:solidFill>
                            <a:srgbClr val="F4CCCC"/>
                          </a:solidFill>
                          <a:latin typeface="Didact Gothic"/>
                          <a:ea typeface="Didact Gothic"/>
                          <a:cs typeface="Didact Gothic"/>
                          <a:sym typeface="Didact Gothic"/>
                        </a:rPr>
                        <a:t>&gt;</a:t>
                      </a:r>
                      <a:endParaRPr sz="1100" u="none" cap="none" strike="noStrike"/>
                    </a:p>
                    <a:p>
                      <a:pPr indent="0" lvl="0" marL="0" marR="0" rtl="0" algn="l">
                        <a:lnSpc>
                          <a:spcPct val="100000"/>
                        </a:lnSpc>
                        <a:spcBef>
                          <a:spcPts val="0"/>
                        </a:spcBef>
                        <a:spcAft>
                          <a:spcPts val="0"/>
                        </a:spcAft>
                        <a:buClr>
                          <a:srgbClr val="000000"/>
                        </a:buClr>
                        <a:buSzPts val="1800"/>
                        <a:buFont typeface="Arial"/>
                        <a:buNone/>
                      </a:pPr>
                      <a:r>
                        <a:rPr lang="pt-BR" sz="1500" u="none" cap="none" strike="noStrike">
                          <a:solidFill>
                            <a:srgbClr val="F4CCCC"/>
                          </a:solidFill>
                          <a:latin typeface="Didact Gothic"/>
                          <a:ea typeface="Didact Gothic"/>
                          <a:cs typeface="Didact Gothic"/>
                          <a:sym typeface="Didact Gothic"/>
                        </a:rPr>
                        <a:t>&lt;</a:t>
                      </a:r>
                      <a:r>
                        <a:rPr lang="pt-BR" sz="1500" u="none" cap="none" strike="noStrike">
                          <a:solidFill>
                            <a:srgbClr val="E06666"/>
                          </a:solidFill>
                          <a:latin typeface="Didact Gothic"/>
                          <a:ea typeface="Didact Gothic"/>
                          <a:cs typeface="Didact Gothic"/>
                          <a:sym typeface="Didact Gothic"/>
                        </a:rPr>
                        <a:t>h2</a:t>
                      </a:r>
                      <a:r>
                        <a:rPr lang="pt-BR" sz="1500" u="none" cap="none" strike="noStrike">
                          <a:solidFill>
                            <a:srgbClr val="F4CCCC"/>
                          </a:solidFill>
                          <a:latin typeface="Didact Gothic"/>
                          <a:ea typeface="Didact Gothic"/>
                          <a:cs typeface="Didact Gothic"/>
                          <a:sym typeface="Didact Gothic"/>
                        </a:rPr>
                        <a:t>&gt;</a:t>
                      </a:r>
                      <a:endParaRPr sz="1100" u="none" cap="none" strike="noStrike"/>
                    </a:p>
                    <a:p>
                      <a:pPr indent="0" lvl="0" marL="0" marR="0" rtl="0" algn="l">
                        <a:lnSpc>
                          <a:spcPct val="100000"/>
                        </a:lnSpc>
                        <a:spcBef>
                          <a:spcPts val="0"/>
                        </a:spcBef>
                        <a:spcAft>
                          <a:spcPts val="0"/>
                        </a:spcAft>
                        <a:buClr>
                          <a:srgbClr val="000000"/>
                        </a:buClr>
                        <a:buSzPts val="1800"/>
                        <a:buFont typeface="Arial"/>
                        <a:buNone/>
                      </a:pPr>
                      <a:r>
                        <a:rPr lang="pt-BR" sz="1500" u="none" cap="none" strike="noStrike">
                          <a:solidFill>
                            <a:srgbClr val="F4CCCC"/>
                          </a:solidFill>
                          <a:latin typeface="Didact Gothic"/>
                          <a:ea typeface="Didact Gothic"/>
                          <a:cs typeface="Didact Gothic"/>
                          <a:sym typeface="Didact Gothic"/>
                        </a:rPr>
                        <a:t>      </a:t>
                      </a:r>
                      <a:r>
                        <a:rPr lang="pt-BR" sz="1500" u="none" cap="none" strike="noStrike">
                          <a:solidFill>
                            <a:srgbClr val="FFFFFF"/>
                          </a:solidFill>
                          <a:latin typeface="Didact Gothic"/>
                          <a:ea typeface="Didact Gothic"/>
                          <a:cs typeface="Didact Gothic"/>
                          <a:sym typeface="Didact Gothic"/>
                        </a:rPr>
                        <a:t> Elemento de bloco</a:t>
                      </a:r>
                      <a:endParaRPr sz="1100" u="none" cap="none" strike="noStrike"/>
                    </a:p>
                    <a:p>
                      <a:pPr indent="0" lvl="0" marL="0" marR="0" rtl="0" algn="l">
                        <a:lnSpc>
                          <a:spcPct val="100000"/>
                        </a:lnSpc>
                        <a:spcBef>
                          <a:spcPts val="0"/>
                        </a:spcBef>
                        <a:spcAft>
                          <a:spcPts val="0"/>
                        </a:spcAft>
                        <a:buClr>
                          <a:srgbClr val="000000"/>
                        </a:buClr>
                        <a:buSzPts val="1800"/>
                        <a:buFont typeface="Arial"/>
                        <a:buNone/>
                      </a:pPr>
                      <a:r>
                        <a:rPr lang="pt-BR" sz="1500" u="none" cap="none" strike="noStrike">
                          <a:solidFill>
                            <a:srgbClr val="F4CCCC"/>
                          </a:solidFill>
                          <a:latin typeface="Didact Gothic"/>
                          <a:ea typeface="Didact Gothic"/>
                          <a:cs typeface="Didact Gothic"/>
                          <a:sym typeface="Didact Gothic"/>
                        </a:rPr>
                        <a:t>&lt;</a:t>
                      </a:r>
                      <a:r>
                        <a:rPr lang="pt-BR" sz="1500" u="none" cap="none" strike="noStrike">
                          <a:solidFill>
                            <a:srgbClr val="E06666"/>
                          </a:solidFill>
                          <a:latin typeface="Didact Gothic"/>
                          <a:ea typeface="Didact Gothic"/>
                          <a:cs typeface="Didact Gothic"/>
                          <a:sym typeface="Didact Gothic"/>
                        </a:rPr>
                        <a:t>/h2</a:t>
                      </a:r>
                      <a:r>
                        <a:rPr lang="pt-BR" sz="1500" u="none" cap="none" strike="noStrike">
                          <a:solidFill>
                            <a:srgbClr val="F4CCCC"/>
                          </a:solidFill>
                          <a:latin typeface="Didact Gothic"/>
                          <a:ea typeface="Didact Gothic"/>
                          <a:cs typeface="Didact Gothic"/>
                          <a:sym typeface="Didact Gothic"/>
                        </a:rPr>
                        <a:t>&gt;</a:t>
                      </a:r>
                      <a:endParaRPr sz="1100" u="none" cap="none" strike="noStrike"/>
                    </a:p>
                  </a:txBody>
                  <a:tcPr marT="63500" marB="63500" marR="63500" marL="63500">
                    <a:solidFill>
                      <a:srgbClr val="0C343D"/>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5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56"/>
          <p:cNvSpPr txBox="1"/>
          <p:nvPr/>
        </p:nvSpPr>
        <p:spPr>
          <a:xfrm>
            <a:off x="3649500" y="1208200"/>
            <a:ext cx="49872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praticar!</a:t>
            </a:r>
            <a:endParaRPr b="1" i="0" sz="4000" u="none" cap="none" strike="noStrike">
              <a:solidFill>
                <a:schemeClr val="dk1"/>
              </a:solidFill>
              <a:latin typeface="DM Sans"/>
              <a:ea typeface="DM Sans"/>
              <a:cs typeface="DM Sans"/>
              <a:sym typeface="DM Sans"/>
            </a:endParaRPr>
          </a:p>
        </p:txBody>
      </p:sp>
      <p:sp>
        <p:nvSpPr>
          <p:cNvPr id="593" name="Google Shape;593;p156"/>
          <p:cNvSpPr txBox="1"/>
          <p:nvPr/>
        </p:nvSpPr>
        <p:spPr>
          <a:xfrm>
            <a:off x="3649500" y="2211613"/>
            <a:ext cx="4987200" cy="206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Usando as tags de &lt;h1&gt; até &lt;h6&gt;, replique dentro do &lt;body&gt; do arquivo index.html as informações conforme a organização ao lado dos seres vivos.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800"/>
              <a:buFont typeface="Arial"/>
              <a:buNone/>
            </a:pPr>
            <a:r>
              <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0" i="0" lang="pt-BR" sz="1350" u="none" cap="none" strike="noStrike">
                <a:solidFill>
                  <a:schemeClr val="dk1"/>
                </a:solidFill>
                <a:latin typeface="DM Sans"/>
                <a:ea typeface="DM Sans"/>
                <a:cs typeface="DM Sans"/>
                <a:sym typeface="DM Sans"/>
              </a:rPr>
              <a:t>Salve, abra o arquivo no browser de sua preferência e veja o resultado.</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0" i="0" lang="pt-BR" sz="1350" u="none" cap="none" strike="noStrike">
                <a:solidFill>
                  <a:schemeClr val="dk1"/>
                </a:solidFill>
                <a:highlight>
                  <a:schemeClr val="accent6"/>
                </a:highlight>
                <a:latin typeface="DM Sans"/>
                <a:ea typeface="DM Sans"/>
                <a:cs typeface="DM Sans"/>
                <a:sym typeface="DM Sans"/>
              </a:rPr>
              <a:t>Você terá </a:t>
            </a:r>
            <a:r>
              <a:rPr lang="pt-BR" sz="1350">
                <a:solidFill>
                  <a:schemeClr val="dk1"/>
                </a:solidFill>
                <a:highlight>
                  <a:schemeClr val="accent6"/>
                </a:highlight>
                <a:latin typeface="DM Sans"/>
                <a:ea typeface="DM Sans"/>
                <a:cs typeface="DM Sans"/>
                <a:sym typeface="DM Sans"/>
              </a:rPr>
              <a:t>15</a:t>
            </a:r>
            <a:r>
              <a:rPr b="0" i="0" lang="pt-BR" sz="1350" u="none" cap="none" strike="noStrike">
                <a:solidFill>
                  <a:schemeClr val="dk1"/>
                </a:solidFill>
                <a:highlight>
                  <a:schemeClr val="accent6"/>
                </a:highlight>
                <a:latin typeface="DM Sans"/>
                <a:ea typeface="DM Sans"/>
                <a:cs typeface="DM Sans"/>
                <a:sym typeface="DM Sans"/>
              </a:rPr>
              <a:t> minutos para executar essa tarefa.</a:t>
            </a:r>
            <a:endParaRPr b="0" i="0" sz="1350" u="none" cap="none" strike="noStrike">
              <a:solidFill>
                <a:srgbClr val="000000"/>
              </a:solidFill>
              <a:highlight>
                <a:schemeClr val="accent6"/>
              </a:highlight>
              <a:latin typeface="DM Sans"/>
              <a:ea typeface="DM Sans"/>
              <a:cs typeface="DM Sans"/>
              <a:sym typeface="DM Sans"/>
            </a:endParaRPr>
          </a:p>
        </p:txBody>
      </p:sp>
      <p:pic>
        <p:nvPicPr>
          <p:cNvPr id="594" name="Google Shape;594;p156"/>
          <p:cNvPicPr preferRelativeResize="0"/>
          <p:nvPr/>
        </p:nvPicPr>
        <p:blipFill rotWithShape="1">
          <a:blip r:embed="rId3">
            <a:alphaModFix/>
          </a:blip>
          <a:srcRect b="0" l="0" r="0" t="0"/>
          <a:stretch/>
        </p:blipFill>
        <p:spPr>
          <a:xfrm>
            <a:off x="396813" y="293475"/>
            <a:ext cx="1831925" cy="4556549"/>
          </a:xfrm>
          <a:prstGeom prst="rect">
            <a:avLst/>
          </a:prstGeom>
          <a:noFill/>
          <a:ln cap="flat" cmpd="sng" w="19050">
            <a:solidFill>
              <a:schemeClr val="dk1"/>
            </a:solidFill>
            <a:prstDash val="solid"/>
            <a:round/>
            <a:headEnd len="sm" w="sm" type="none"/>
            <a:tailEnd len="sm" w="sm" type="none"/>
          </a:ln>
        </p:spPr>
      </p:pic>
      <p:grpSp>
        <p:nvGrpSpPr>
          <p:cNvPr id="595" name="Google Shape;595;p156"/>
          <p:cNvGrpSpPr/>
          <p:nvPr/>
        </p:nvGrpSpPr>
        <p:grpSpPr>
          <a:xfrm>
            <a:off x="3649501" y="482986"/>
            <a:ext cx="401518" cy="401518"/>
            <a:chOff x="3137108" y="2467173"/>
            <a:chExt cx="738900" cy="738900"/>
          </a:xfrm>
        </p:grpSpPr>
        <p:sp>
          <p:nvSpPr>
            <p:cNvPr id="596" name="Google Shape;596;p156"/>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7" name="Google Shape;597;p156"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
        <p:nvSpPr>
          <p:cNvPr id="598" name="Google Shape;598;p156"/>
          <p:cNvSpPr txBox="1"/>
          <p:nvPr/>
        </p:nvSpPr>
        <p:spPr>
          <a:xfrm>
            <a:off x="4107925"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rgbClr val="222222"/>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30"/>
          <p:cNvSpPr txBox="1"/>
          <p:nvPr/>
        </p:nvSpPr>
        <p:spPr>
          <a:xfrm>
            <a:off x="569850" y="703125"/>
            <a:ext cx="6465000" cy="108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pt-BR" sz="4000" u="none" cap="none" strike="noStrike">
                <a:solidFill>
                  <a:schemeClr val="lt1"/>
                </a:solidFill>
                <a:latin typeface="DM Sans"/>
                <a:ea typeface="DM Sans"/>
                <a:cs typeface="DM Sans"/>
                <a:sym typeface="DM Sans"/>
              </a:rPr>
              <a:t>Resumo</a:t>
            </a:r>
            <a:r>
              <a:rPr b="1" i="0" lang="pt-BR" sz="4000" u="none" cap="none" strike="noStrike">
                <a:solidFill>
                  <a:srgbClr val="EAFF6A"/>
                </a:solidFill>
                <a:latin typeface="DM Sans"/>
                <a:ea typeface="DM Sans"/>
                <a:cs typeface="DM Sans"/>
                <a:sym typeface="DM Sans"/>
              </a:rPr>
              <a:t> da aula anterior</a:t>
            </a:r>
            <a:endParaRPr b="1" i="0" sz="4000" u="none" cap="none" strike="noStrike">
              <a:solidFill>
                <a:schemeClr val="lt1"/>
              </a:solidFill>
              <a:latin typeface="DM Sans"/>
              <a:ea typeface="DM Sans"/>
              <a:cs typeface="DM Sans"/>
              <a:sym typeface="DM Sans"/>
            </a:endParaRPr>
          </a:p>
        </p:txBody>
      </p:sp>
      <p:sp>
        <p:nvSpPr>
          <p:cNvPr id="401" name="Google Shape;401;p130"/>
          <p:cNvSpPr txBox="1"/>
          <p:nvPr/>
        </p:nvSpPr>
        <p:spPr>
          <a:xfrm>
            <a:off x="2109143" y="2078388"/>
            <a:ext cx="49257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O que é desenvolvimento</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Diferença entre frontend e backend</a:t>
            </a:r>
            <a:endParaRPr b="1" i="0" sz="135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Ferramentas utilizadas no curso</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57"/>
          <p:cNvSpPr txBox="1"/>
          <p:nvPr/>
        </p:nvSpPr>
        <p:spPr>
          <a:xfrm>
            <a:off x="913025" y="458175"/>
            <a:ext cx="38628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100"/>
              </a:spcAft>
              <a:buClr>
                <a:srgbClr val="000000"/>
              </a:buClr>
              <a:buSzPts val="4000"/>
              <a:buFont typeface="Arial"/>
              <a:buNone/>
            </a:pPr>
            <a:r>
              <a:rPr b="1" i="0" lang="pt-BR" sz="4000" u="none" cap="none" strike="noStrike">
                <a:solidFill>
                  <a:schemeClr val="dk1"/>
                </a:solidFill>
                <a:highlight>
                  <a:schemeClr val="accent6"/>
                </a:highlight>
                <a:latin typeface="DM Sans"/>
                <a:ea typeface="DM Sans"/>
                <a:cs typeface="DM Sans"/>
                <a:sym typeface="DM Sans"/>
              </a:rPr>
              <a:t>Inspecionar</a:t>
            </a:r>
            <a:r>
              <a:rPr b="1" i="0" lang="pt-BR" sz="4000" u="none" cap="none" strike="noStrike">
                <a:solidFill>
                  <a:schemeClr val="dk1"/>
                </a:solidFill>
                <a:latin typeface="DM Sans"/>
                <a:ea typeface="DM Sans"/>
                <a:cs typeface="DM Sans"/>
                <a:sym typeface="DM Sans"/>
              </a:rPr>
              <a:t> Elementos</a:t>
            </a:r>
            <a:endParaRPr b="1" i="0" sz="4000" u="none" cap="none" strike="noStrike">
              <a:solidFill>
                <a:schemeClr val="dk1"/>
              </a:solidFill>
              <a:latin typeface="DM Sans"/>
              <a:ea typeface="DM Sans"/>
              <a:cs typeface="DM Sans"/>
              <a:sym typeface="DM Sans"/>
            </a:endParaRPr>
          </a:p>
        </p:txBody>
      </p:sp>
      <p:sp>
        <p:nvSpPr>
          <p:cNvPr id="604" name="Google Shape;604;p157"/>
          <p:cNvSpPr txBox="1"/>
          <p:nvPr/>
        </p:nvSpPr>
        <p:spPr>
          <a:xfrm>
            <a:off x="989225" y="1809750"/>
            <a:ext cx="3959700" cy="2719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Para visualizar os diferentes elementos que compõem um site, você pode usar a ferramenta </a:t>
            </a:r>
            <a:r>
              <a:rPr lang="pt-BR" sz="1350">
                <a:solidFill>
                  <a:schemeClr val="dk1"/>
                </a:solidFill>
                <a:latin typeface="DM Sans"/>
                <a:ea typeface="DM Sans"/>
                <a:cs typeface="DM Sans"/>
                <a:sym typeface="DM Sans"/>
              </a:rPr>
              <a:t>“</a:t>
            </a:r>
            <a:r>
              <a:rPr b="1" i="0" lang="pt-BR" sz="1350" u="none" cap="none" strike="noStrike">
                <a:solidFill>
                  <a:schemeClr val="dk1"/>
                </a:solidFill>
                <a:latin typeface="DM Sans"/>
                <a:ea typeface="DM Sans"/>
                <a:cs typeface="DM Sans"/>
                <a:sym typeface="DM Sans"/>
              </a:rPr>
              <a:t>inspecionar elementos</a:t>
            </a:r>
            <a:r>
              <a:rPr b="1" lang="pt-BR" sz="1350">
                <a:solidFill>
                  <a:schemeClr val="dk1"/>
                </a:solidFill>
                <a:latin typeface="DM Sans"/>
                <a:ea typeface="DM Sans"/>
                <a:cs typeface="DM Sans"/>
                <a:sym typeface="DM Sans"/>
              </a:rPr>
              <a:t>”</a:t>
            </a:r>
            <a:r>
              <a:rPr b="0" i="0" lang="pt-BR"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a:p>
            <a:pPr indent="0" lvl="0" marL="114300" marR="0" rtl="0" algn="l">
              <a:lnSpc>
                <a:spcPct val="115000"/>
              </a:lnSpc>
              <a:spcBef>
                <a:spcPts val="0"/>
              </a:spcBef>
              <a:spcAft>
                <a:spcPts val="0"/>
              </a:spcAft>
              <a:buClr>
                <a:schemeClr val="dk1"/>
              </a:buClr>
              <a:buSzPts val="18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800"/>
              <a:buFont typeface="Arial"/>
              <a:buNone/>
            </a:pPr>
            <a:r>
              <a:rPr b="0" i="0" lang="pt-BR" sz="1350" u="none" cap="none" strike="noStrike">
                <a:solidFill>
                  <a:schemeClr val="dk1"/>
                </a:solidFill>
                <a:latin typeface="DM Sans"/>
                <a:ea typeface="DM Sans"/>
                <a:cs typeface="DM Sans"/>
                <a:sym typeface="DM Sans"/>
              </a:rPr>
              <a:t>Para acessar essa ferramenta basta </a:t>
            </a:r>
            <a:r>
              <a:rPr b="0" i="0" lang="pt-BR" sz="1350" u="none" cap="none" strike="noStrike">
                <a:solidFill>
                  <a:schemeClr val="dk1"/>
                </a:solidFill>
                <a:latin typeface="DM Sans"/>
                <a:ea typeface="DM Sans"/>
                <a:cs typeface="DM Sans"/>
                <a:sym typeface="DM Sans"/>
              </a:rPr>
              <a:t>clicar com </a:t>
            </a:r>
            <a:r>
              <a:rPr b="0" i="0" lang="pt-BR" sz="1350" u="none" cap="none" strike="noStrike">
                <a:solidFill>
                  <a:schemeClr val="dk1"/>
                </a:solidFill>
                <a:latin typeface="DM Sans"/>
                <a:ea typeface="DM Sans"/>
                <a:cs typeface="DM Sans"/>
                <a:sym typeface="DM Sans"/>
              </a:rPr>
              <a:t>o botão direito do mouse sobre a página e selecionar a opção “Inspecionar”. Outra forma é clicando no botão F12 do teclado.</a:t>
            </a:r>
            <a:endParaRPr b="0" i="0" sz="1350" u="none" cap="none" strike="noStrike">
              <a:solidFill>
                <a:schemeClr val="dk1"/>
              </a:solidFill>
              <a:latin typeface="DM Sans"/>
              <a:ea typeface="DM Sans"/>
              <a:cs typeface="DM Sans"/>
              <a:sym typeface="DM Sans"/>
            </a:endParaRPr>
          </a:p>
          <a:p>
            <a:pPr indent="0" lvl="0" marL="114300" marR="0" rtl="0" algn="l">
              <a:lnSpc>
                <a:spcPct val="100000"/>
              </a:lnSpc>
              <a:spcBef>
                <a:spcPts val="0"/>
              </a:spcBef>
              <a:spcAft>
                <a:spcPts val="0"/>
              </a:spcAft>
              <a:buClr>
                <a:schemeClr val="dk1"/>
              </a:buClr>
              <a:buSzPts val="18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rPr b="0" i="0" lang="pt-BR" sz="1350" u="none" cap="none" strike="noStrike">
                <a:solidFill>
                  <a:schemeClr val="dk1"/>
                </a:solidFill>
                <a:highlight>
                  <a:schemeClr val="accent6"/>
                </a:highlight>
                <a:latin typeface="DM Sans"/>
                <a:ea typeface="DM Sans"/>
                <a:cs typeface="DM Sans"/>
                <a:sym typeface="DM Sans"/>
              </a:rPr>
              <a:t>Assim é possível visualizar o código HTML e CSS usados no desenvolvimento da página.</a:t>
            </a:r>
            <a:endParaRPr b="0" i="0" sz="1350" u="none" cap="none" strike="noStrike">
              <a:solidFill>
                <a:srgbClr val="000000"/>
              </a:solidFill>
              <a:highlight>
                <a:schemeClr val="accent6"/>
              </a:highlight>
              <a:latin typeface="DM Sans"/>
              <a:ea typeface="DM Sans"/>
              <a:cs typeface="DM Sans"/>
              <a:sym typeface="DM Sans"/>
            </a:endParaRPr>
          </a:p>
        </p:txBody>
      </p:sp>
      <p:pic>
        <p:nvPicPr>
          <p:cNvPr id="605" name="Google Shape;605;p157"/>
          <p:cNvPicPr preferRelativeResize="0"/>
          <p:nvPr/>
        </p:nvPicPr>
        <p:blipFill rotWithShape="1">
          <a:blip r:embed="rId3">
            <a:alphaModFix/>
          </a:blip>
          <a:srcRect b="0" l="0" r="0" t="0"/>
          <a:stretch/>
        </p:blipFill>
        <p:spPr>
          <a:xfrm>
            <a:off x="5270450" y="1278362"/>
            <a:ext cx="3672225" cy="2507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58"/>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58"/>
          <p:cNvSpPr txBox="1"/>
          <p:nvPr/>
        </p:nvSpPr>
        <p:spPr>
          <a:xfrm>
            <a:off x="489825" y="1547025"/>
            <a:ext cx="3834600" cy="2678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999999"/>
              </a:buClr>
              <a:buSzPts val="1350"/>
              <a:buFont typeface="DM Sans"/>
              <a:buChar char="✓"/>
            </a:pPr>
            <a:r>
              <a:rPr b="0" i="0" lang="pt-BR" sz="1350" u="none" cap="none" strike="noStrike">
                <a:solidFill>
                  <a:schemeClr val="dk1"/>
                </a:solidFill>
                <a:latin typeface="DM Sans"/>
                <a:ea typeface="DM Sans"/>
                <a:cs typeface="DM Sans"/>
                <a:sym typeface="DM Sans"/>
              </a:rPr>
              <a:t>&lt;!-- Comentário </a:t>
            </a:r>
            <a:r>
              <a:rPr lang="pt-BR" sz="1350">
                <a:solidFill>
                  <a:schemeClr val="dk1"/>
                </a:solidFill>
                <a:latin typeface="DM Sans"/>
                <a:ea typeface="DM Sans"/>
                <a:cs typeface="DM Sans"/>
                <a:sym typeface="DM Sans"/>
              </a:rPr>
              <a:t>--&gt;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999999"/>
              </a:buClr>
              <a:buSzPts val="1350"/>
              <a:buFont typeface="DM Sans"/>
              <a:buChar char="✓"/>
            </a:pPr>
            <a:r>
              <a:rPr b="0" i="0" lang="pt-BR" sz="1350" u="none" cap="none" strike="noStrike">
                <a:solidFill>
                  <a:schemeClr val="dk1"/>
                </a:solidFill>
                <a:latin typeface="DM Sans"/>
                <a:ea typeface="DM Sans"/>
                <a:cs typeface="DM Sans"/>
                <a:sym typeface="DM Sans"/>
              </a:rPr>
              <a:t>&lt;p&gt;  par</a:t>
            </a:r>
            <a:r>
              <a:rPr lang="pt-BR" sz="1350">
                <a:solidFill>
                  <a:schemeClr val="dk1"/>
                </a:solidFill>
                <a:latin typeface="DM Sans"/>
                <a:ea typeface="DM Sans"/>
                <a:cs typeface="DM Sans"/>
                <a:sym typeface="DM Sans"/>
              </a:rPr>
              <a:t>á</a:t>
            </a:r>
            <a:r>
              <a:rPr b="0" i="0" lang="pt-BR" sz="1350" u="none" cap="none" strike="noStrike">
                <a:solidFill>
                  <a:schemeClr val="dk1"/>
                </a:solidFill>
                <a:latin typeface="DM Sans"/>
                <a:ea typeface="DM Sans"/>
                <a:cs typeface="DM Sans"/>
                <a:sym typeface="DM Sans"/>
              </a:rPr>
              <a:t>grafo</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999999"/>
              </a:buClr>
              <a:buSzPts val="1350"/>
              <a:buFont typeface="DM Sans"/>
              <a:buChar char="✓"/>
            </a:pPr>
            <a:r>
              <a:rPr b="0" i="0" lang="pt-BR" sz="1350" u="none" cap="none" strike="noStrike">
                <a:solidFill>
                  <a:schemeClr val="dk1"/>
                </a:solidFill>
                <a:latin typeface="DM Sans"/>
                <a:ea typeface="DM Sans"/>
                <a:cs typeface="DM Sans"/>
                <a:sym typeface="DM Sans"/>
              </a:rPr>
              <a:t>&lt;b&gt; conteúdo em negrito</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999999"/>
              </a:buClr>
              <a:buSzPts val="1350"/>
              <a:buFont typeface="DM Sans"/>
              <a:buChar char="✓"/>
            </a:pPr>
            <a:r>
              <a:rPr b="0" i="0" lang="pt-BR" sz="1350" u="none" cap="none" strike="noStrike">
                <a:solidFill>
                  <a:schemeClr val="dk1"/>
                </a:solidFill>
                <a:latin typeface="DM Sans"/>
                <a:ea typeface="DM Sans"/>
                <a:cs typeface="DM Sans"/>
                <a:sym typeface="DM Sans"/>
              </a:rPr>
              <a:t>&lt;i&gt; conteúdo em itálico</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999999"/>
              </a:buClr>
              <a:buSzPts val="1350"/>
              <a:buFont typeface="DM Sans"/>
              <a:buChar char="✓"/>
            </a:pPr>
            <a:r>
              <a:rPr b="0" i="0" lang="pt-BR" sz="1350" u="none" cap="none" strike="noStrike">
                <a:solidFill>
                  <a:schemeClr val="dk1"/>
                </a:solidFill>
                <a:latin typeface="DM Sans"/>
                <a:ea typeface="DM Sans"/>
                <a:cs typeface="DM Sans"/>
                <a:sym typeface="DM Sans"/>
              </a:rPr>
              <a:t>&lt;br&gt; quebra de linha</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999999"/>
              </a:buClr>
              <a:buSzPts val="1350"/>
              <a:buFont typeface="DM Sans"/>
              <a:buChar char="✓"/>
            </a:pPr>
            <a:r>
              <a:rPr b="0" i="0" lang="pt-BR" sz="1350" u="none" cap="none" strike="noStrike">
                <a:solidFill>
                  <a:schemeClr val="dk1"/>
                </a:solidFill>
                <a:latin typeface="DM Sans"/>
                <a:ea typeface="DM Sans"/>
                <a:cs typeface="DM Sans"/>
                <a:sym typeface="DM Sans"/>
              </a:rPr>
              <a:t>&lt;hr&gt; linha horizontal</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612" name="Google Shape;612;p158"/>
          <p:cNvSpPr txBox="1"/>
          <p:nvPr/>
        </p:nvSpPr>
        <p:spPr>
          <a:xfrm>
            <a:off x="4816100" y="1477725"/>
            <a:ext cx="3834600" cy="2678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&lt;pre&gt;  muito usada para inserir códigos</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&lt;em&gt; conteúdo em ênfase</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&lt;strong&gt; conteúdo com grande importância</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&lt;div&gt; container em bloco</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&lt;span&gt; container em linha</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&lt;main&gt; conteúdo princip</a:t>
            </a:r>
            <a:r>
              <a:rPr lang="pt-BR" sz="1350">
                <a:solidFill>
                  <a:schemeClr val="lt1"/>
                </a:solidFill>
                <a:latin typeface="DM Sans"/>
                <a:ea typeface="DM Sans"/>
                <a:cs typeface="DM Sans"/>
                <a:sym typeface="DM Sans"/>
              </a:rPr>
              <a:t>al</a:t>
            </a:r>
            <a:endParaRPr b="0" i="0" sz="1350" u="none" cap="none" strike="noStrike">
              <a:solidFill>
                <a:schemeClr val="lt1"/>
              </a:solidFill>
              <a:latin typeface="DM Sans"/>
              <a:ea typeface="DM Sans"/>
              <a:cs typeface="DM Sans"/>
              <a:sym typeface="DM Sans"/>
            </a:endParaRPr>
          </a:p>
        </p:txBody>
      </p:sp>
      <p:sp>
        <p:nvSpPr>
          <p:cNvPr id="613" name="Google Shape;613;p158"/>
          <p:cNvSpPr txBox="1"/>
          <p:nvPr/>
        </p:nvSpPr>
        <p:spPr>
          <a:xfrm>
            <a:off x="1214550" y="273425"/>
            <a:ext cx="6714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100"/>
              </a:spcAft>
              <a:buClr>
                <a:schemeClr val="dk1"/>
              </a:buClr>
              <a:buSzPts val="1100"/>
              <a:buFont typeface="Arial"/>
              <a:buNone/>
            </a:pPr>
            <a:r>
              <a:rPr b="1" i="0" lang="pt-BR" sz="4000" u="none" cap="none" strike="noStrike">
                <a:solidFill>
                  <a:schemeClr val="dk1"/>
                </a:solidFill>
                <a:highlight>
                  <a:schemeClr val="accent6"/>
                </a:highlight>
                <a:latin typeface="DM Sans"/>
                <a:ea typeface="DM Sans"/>
                <a:cs typeface="DM Sans"/>
                <a:sym typeface="DM Sans"/>
              </a:rPr>
              <a:t>ALGUMAS TAGS HTML:</a:t>
            </a:r>
            <a:endParaRPr b="1" i="0" sz="4000" u="none" cap="none" strike="noStrike">
              <a:solidFill>
                <a:schemeClr val="dk1"/>
              </a:solidFill>
              <a:highlight>
                <a:schemeClr val="accent6"/>
              </a:highlight>
              <a:latin typeface="DM Sans"/>
              <a:ea typeface="DM Sans"/>
              <a:cs typeface="DM Sans"/>
              <a:sym typeface="DM Sans"/>
            </a:endParaRPr>
          </a:p>
        </p:txBody>
      </p:sp>
      <p:pic>
        <p:nvPicPr>
          <p:cNvPr id="614" name="Google Shape;614;p158"/>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pSp>
        <p:nvGrpSpPr>
          <p:cNvPr id="619" name="Google Shape;619;p159"/>
          <p:cNvGrpSpPr/>
          <p:nvPr/>
        </p:nvGrpSpPr>
        <p:grpSpPr>
          <a:xfrm>
            <a:off x="472126" y="482986"/>
            <a:ext cx="401518" cy="401518"/>
            <a:chOff x="3137108" y="2467173"/>
            <a:chExt cx="738900" cy="738900"/>
          </a:xfrm>
        </p:grpSpPr>
        <p:sp>
          <p:nvSpPr>
            <p:cNvPr id="620" name="Google Shape;620;p159"/>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1" name="Google Shape;621;p159"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622" name="Google Shape;622;p159"/>
          <p:cNvSpPr txBox="1"/>
          <p:nvPr/>
        </p:nvSpPr>
        <p:spPr>
          <a:xfrm>
            <a:off x="457350" y="1638275"/>
            <a:ext cx="70368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Usando todas as tags HTML vistas até aqui, adicione ao index.html as seguintes informações: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b="1" i="0" lang="pt-BR" sz="1350" u="none" cap="none" strike="noStrike">
                <a:solidFill>
                  <a:schemeClr val="dk1"/>
                </a:solidFill>
                <a:latin typeface="DM Sans"/>
                <a:ea typeface="DM Sans"/>
                <a:cs typeface="DM Sans"/>
                <a:sym typeface="DM Sans"/>
              </a:rPr>
              <a:t>Seu nome e sobrenome</a:t>
            </a:r>
            <a:endParaRPr b="1"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idact Gothic"/>
              <a:buChar char="✓"/>
            </a:pPr>
            <a:r>
              <a:rPr b="1" i="0" lang="pt-BR" sz="1350" u="none" cap="none" strike="noStrike">
                <a:solidFill>
                  <a:schemeClr val="dk1"/>
                </a:solidFill>
                <a:latin typeface="DM Sans"/>
                <a:ea typeface="DM Sans"/>
                <a:cs typeface="DM Sans"/>
                <a:sym typeface="DM Sans"/>
              </a:rPr>
              <a:t>Insira outras informações </a:t>
            </a:r>
            <a:r>
              <a:rPr b="1" lang="pt-BR" sz="1350">
                <a:solidFill>
                  <a:schemeClr val="dk1"/>
                </a:solidFill>
                <a:latin typeface="DM Sans"/>
                <a:ea typeface="DM Sans"/>
                <a:cs typeface="DM Sans"/>
                <a:sym typeface="DM Sans"/>
              </a:rPr>
              <a:t>genéricas (não sensíveis):</a:t>
            </a:r>
            <a:r>
              <a:rPr b="1" i="0" lang="pt-BR" sz="1350" u="none" cap="none" strike="noStrike">
                <a:solidFill>
                  <a:schemeClr val="dk1"/>
                </a:solidFill>
                <a:latin typeface="DM Sans"/>
                <a:ea typeface="DM Sans"/>
                <a:cs typeface="DM Sans"/>
                <a:sym typeface="DM Sans"/>
              </a:rPr>
              <a:t> </a:t>
            </a:r>
            <a:r>
              <a:rPr b="0" i="0" lang="pt-BR" sz="1350" u="none" cap="none" strike="noStrike">
                <a:solidFill>
                  <a:schemeClr val="dk1"/>
                </a:solidFill>
                <a:latin typeface="DM Sans"/>
                <a:ea typeface="DM Sans"/>
                <a:cs typeface="DM Sans"/>
                <a:sym typeface="DM Sans"/>
              </a:rPr>
              <a:t>idade, signo, escolaridade, etc…</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6"/>
              </a:buClr>
              <a:buSzPts val="1350"/>
              <a:buFont typeface="Didact Gothic"/>
              <a:buChar char="✓"/>
            </a:pPr>
            <a:r>
              <a:rPr b="1" lang="pt-BR" sz="1350">
                <a:solidFill>
                  <a:schemeClr val="dk1"/>
                </a:solidFill>
                <a:latin typeface="DM Sans"/>
                <a:ea typeface="DM Sans"/>
                <a:cs typeface="DM Sans"/>
                <a:sym typeface="DM Sans"/>
              </a:rPr>
              <a:t>Insira algumas frases e textos genéricos</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b="0" i="0" lang="pt-BR" sz="1350" u="none" cap="none" strike="noStrike">
                <a:solidFill>
                  <a:schemeClr val="dk1"/>
                </a:solidFill>
                <a:latin typeface="DM Sans"/>
                <a:ea typeface="DM Sans"/>
                <a:cs typeface="DM Sans"/>
                <a:sym typeface="DM Sans"/>
              </a:rPr>
              <a:t>Salve, abra o arquivo no browser de sua preferência e veja o resultado.</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highlight>
                  <a:srgbClr val="EAFF6A"/>
                </a:highlight>
                <a:latin typeface="DM Sans"/>
                <a:ea typeface="DM Sans"/>
                <a:cs typeface="DM Sans"/>
                <a:sym typeface="DM Sans"/>
              </a:rPr>
              <a:t>Você terá 5 minutos para executar essa tarefa.</a:t>
            </a:r>
            <a:endParaRPr b="0" i="0" sz="1350" u="none" cap="none" strike="noStrike">
              <a:solidFill>
                <a:schemeClr val="dk2"/>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623" name="Google Shape;623;p159"/>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a:t>
            </a:r>
            <a:r>
              <a:rPr b="1" lang="pt-BR" sz="4000">
                <a:solidFill>
                  <a:schemeClr val="dk1"/>
                </a:solidFill>
                <a:latin typeface="DM Sans"/>
                <a:ea typeface="DM Sans"/>
                <a:cs typeface="DM Sans"/>
                <a:sym typeface="DM Sans"/>
              </a:rPr>
              <a:t>praticar!</a:t>
            </a:r>
            <a:endParaRPr b="1" i="0" sz="4000" u="none" cap="none" strike="noStrike">
              <a:solidFill>
                <a:schemeClr val="dk1"/>
              </a:solidFill>
              <a:latin typeface="DM Sans"/>
              <a:ea typeface="DM Sans"/>
              <a:cs typeface="DM Sans"/>
              <a:sym typeface="DM Sans"/>
            </a:endParaRPr>
          </a:p>
        </p:txBody>
      </p:sp>
      <p:pic>
        <p:nvPicPr>
          <p:cNvPr id="624" name="Google Shape;624;p15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25" name="Google Shape;625;p159"/>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rgbClr val="222222"/>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60"/>
          <p:cNvSpPr txBox="1"/>
          <p:nvPr/>
        </p:nvSpPr>
        <p:spPr>
          <a:xfrm>
            <a:off x="1461300" y="21715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pt-BR" sz="4000" u="none" cap="none" strike="noStrike">
                <a:solidFill>
                  <a:schemeClr val="dk1"/>
                </a:solidFill>
                <a:latin typeface="DM Sans"/>
                <a:ea typeface="DM Sans"/>
                <a:cs typeface="DM Sans"/>
                <a:sym typeface="DM Sans"/>
              </a:rPr>
              <a:t>Perguntas?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grpSp>
        <p:nvGrpSpPr>
          <p:cNvPr id="635" name="Google Shape;635;p161"/>
          <p:cNvGrpSpPr/>
          <p:nvPr/>
        </p:nvGrpSpPr>
        <p:grpSpPr>
          <a:xfrm>
            <a:off x="4202551" y="994261"/>
            <a:ext cx="738900" cy="738974"/>
            <a:chOff x="974706" y="2467173"/>
            <a:chExt cx="738900" cy="738900"/>
          </a:xfrm>
        </p:grpSpPr>
        <p:sp>
          <p:nvSpPr>
            <p:cNvPr id="636" name="Google Shape;636;p16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7" name="Google Shape;637;p16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38" name="Google Shape;638;p161"/>
          <p:cNvSpPr txBox="1"/>
          <p:nvPr/>
        </p:nvSpPr>
        <p:spPr>
          <a:xfrm>
            <a:off x="1215750" y="1925250"/>
            <a:ext cx="67125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pt-BR" sz="3600">
                <a:solidFill>
                  <a:schemeClr val="dk1"/>
                </a:solidFill>
                <a:latin typeface="DM Sans"/>
                <a:ea typeface="DM Sans"/>
                <a:cs typeface="DM Sans"/>
                <a:sym typeface="DM Sans"/>
              </a:rPr>
              <a:t>Formando grupos para o projeto final</a:t>
            </a:r>
            <a:endParaRPr b="1" i="0" sz="4000" u="none" cap="none" strike="noStrike">
              <a:solidFill>
                <a:schemeClr val="dk1"/>
              </a:solidFill>
              <a:highlight>
                <a:srgbClr val="EAFF6A"/>
              </a:highlight>
              <a:latin typeface="DM Sans"/>
              <a:ea typeface="DM Sans"/>
              <a:cs typeface="DM Sans"/>
              <a:sym typeface="DM Sans"/>
            </a:endParaRPr>
          </a:p>
        </p:txBody>
      </p:sp>
      <p:sp>
        <p:nvSpPr>
          <p:cNvPr id="639" name="Google Shape;639;p161"/>
          <p:cNvSpPr txBox="1"/>
          <p:nvPr/>
        </p:nvSpPr>
        <p:spPr>
          <a:xfrm>
            <a:off x="987300" y="3612313"/>
            <a:ext cx="7169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pt-BR">
                <a:solidFill>
                  <a:schemeClr val="dk1"/>
                </a:solidFill>
              </a:rPr>
              <a:t>Duração: 15 minutos</a:t>
            </a:r>
            <a:endParaRPr b="1" i="0" sz="2000" u="none" cap="none" strike="noStrike">
              <a:solidFill>
                <a:srgbClr val="999999"/>
              </a:solidFill>
              <a:latin typeface="DM Sans"/>
              <a:ea typeface="DM Sans"/>
              <a:cs typeface="DM Sans"/>
              <a:sym typeface="DM Sans"/>
            </a:endParaRPr>
          </a:p>
        </p:txBody>
      </p:sp>
      <p:sp>
        <p:nvSpPr>
          <p:cNvPr id="640" name="Google Shape;640;p161"/>
          <p:cNvSpPr txBox="1"/>
          <p:nvPr/>
        </p:nvSpPr>
        <p:spPr>
          <a:xfrm>
            <a:off x="987300" y="3219913"/>
            <a:ext cx="71694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pt-BR" sz="1350" u="none" cap="none" strike="noStrike">
                <a:solidFill>
                  <a:schemeClr val="dk2"/>
                </a:solidFill>
                <a:latin typeface="DM Sans"/>
                <a:ea typeface="DM Sans"/>
                <a:cs typeface="DM Sans"/>
                <a:sym typeface="DM Sans"/>
              </a:rPr>
              <a:t>Atividade de discussão </a:t>
            </a:r>
            <a:r>
              <a:rPr lang="pt-BR" sz="1350">
                <a:solidFill>
                  <a:schemeClr val="dk2"/>
                </a:solidFill>
                <a:latin typeface="DM Sans"/>
                <a:ea typeface="DM Sans"/>
                <a:cs typeface="DM Sans"/>
                <a:sym typeface="DM Sans"/>
              </a:rPr>
              <a:t>sobre temáticas dos projetos</a:t>
            </a:r>
            <a:endParaRPr b="0" i="0" sz="1350" u="none" cap="none" strike="noStrike">
              <a:solidFill>
                <a:schemeClr val="dk2"/>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4" name="Shape 644"/>
        <p:cNvGrpSpPr/>
        <p:nvPr/>
      </p:nvGrpSpPr>
      <p:grpSpPr>
        <a:xfrm>
          <a:off x="0" y="0"/>
          <a:ext cx="0" cy="0"/>
          <a:chOff x="0" y="0"/>
          <a:chExt cx="0" cy="0"/>
        </a:xfrm>
      </p:grpSpPr>
      <p:sp>
        <p:nvSpPr>
          <p:cNvPr id="645" name="Google Shape;645;p162"/>
          <p:cNvSpPr/>
          <p:nvPr/>
        </p:nvSpPr>
        <p:spPr>
          <a:xfrm>
            <a:off x="661890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2"/>
          <p:cNvSpPr txBox="1"/>
          <p:nvPr/>
        </p:nvSpPr>
        <p:spPr>
          <a:xfrm>
            <a:off x="680050" y="595675"/>
            <a:ext cx="51081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200">
                <a:solidFill>
                  <a:schemeClr val="dk1"/>
                </a:solidFill>
                <a:latin typeface="DM Sans"/>
                <a:ea typeface="DM Sans"/>
                <a:cs typeface="DM Sans"/>
                <a:sym typeface="DM Sans"/>
              </a:rPr>
              <a:t>Vamos formar os grupos!</a:t>
            </a:r>
            <a:endParaRPr b="1" sz="3200">
              <a:solidFill>
                <a:schemeClr val="dk1"/>
              </a:solidFill>
              <a:latin typeface="DM Sans"/>
              <a:ea typeface="DM Sans"/>
              <a:cs typeface="DM Sans"/>
              <a:sym typeface="DM Sans"/>
            </a:endParaRPr>
          </a:p>
        </p:txBody>
      </p:sp>
      <p:sp>
        <p:nvSpPr>
          <p:cNvPr id="647" name="Google Shape;647;p162"/>
          <p:cNvSpPr txBox="1"/>
          <p:nvPr/>
        </p:nvSpPr>
        <p:spPr>
          <a:xfrm>
            <a:off x="680050" y="1516213"/>
            <a:ext cx="4987200" cy="3455700"/>
          </a:xfrm>
          <a:prstGeom prst="rect">
            <a:avLst/>
          </a:prstGeom>
          <a:noFill/>
          <a:ln>
            <a:noFill/>
          </a:ln>
        </p:spPr>
        <p:txBody>
          <a:bodyPr anchorCtr="0" anchor="t" bIns="91425" lIns="91425" spcFirstLastPara="1" rIns="91425" wrap="square" tIns="91425">
            <a:spAutoFit/>
          </a:bodyPr>
          <a:lstStyle/>
          <a:p>
            <a:pPr indent="-174625" lvl="0" marL="179999" rtl="0" algn="l">
              <a:spcBef>
                <a:spcPts val="0"/>
              </a:spcBef>
              <a:spcAft>
                <a:spcPts val="0"/>
              </a:spcAft>
              <a:buClr>
                <a:schemeClr val="dk2"/>
              </a:buClr>
              <a:buSzPts val="1250"/>
              <a:buFont typeface="DM Sans"/>
              <a:buChar char="✓"/>
            </a:pPr>
            <a:r>
              <a:rPr lang="pt-BR" sz="1250">
                <a:latin typeface="Helvetica Neue"/>
                <a:ea typeface="Helvetica Neue"/>
                <a:cs typeface="Helvetica Neue"/>
                <a:sym typeface="Helvetica Neue"/>
              </a:rPr>
              <a:t>O objetivo é promover</a:t>
            </a:r>
            <a:r>
              <a:rPr b="1" lang="pt-BR" sz="1250">
                <a:latin typeface="Helvetica Neue"/>
                <a:ea typeface="Helvetica Neue"/>
                <a:cs typeface="Helvetica Neue"/>
                <a:sym typeface="Helvetica Neue"/>
              </a:rPr>
              <a:t> interação entre estudantes conforme os temas de interesse para definir os grupos do projeto final.</a:t>
            </a:r>
            <a:endParaRPr b="1" sz="1250">
              <a:latin typeface="Helvetica Neue"/>
              <a:ea typeface="Helvetica Neue"/>
              <a:cs typeface="Helvetica Neue"/>
              <a:sym typeface="Helvetica Neue"/>
            </a:endParaRPr>
          </a:p>
          <a:p>
            <a:pPr indent="0" lvl="0" marL="457200" rtl="0" algn="l">
              <a:spcBef>
                <a:spcPts val="0"/>
              </a:spcBef>
              <a:spcAft>
                <a:spcPts val="0"/>
              </a:spcAft>
              <a:buNone/>
            </a:pPr>
            <a:r>
              <a:t/>
            </a:r>
            <a:endParaRPr b="1" sz="1250">
              <a:latin typeface="Helvetica Neue"/>
              <a:ea typeface="Helvetica Neue"/>
              <a:cs typeface="Helvetica Neue"/>
              <a:sym typeface="Helvetica Neue"/>
            </a:endParaRPr>
          </a:p>
          <a:p>
            <a:pPr indent="-174625" lvl="0" marL="179999" rtl="0" algn="l">
              <a:spcBef>
                <a:spcPts val="0"/>
              </a:spcBef>
              <a:spcAft>
                <a:spcPts val="0"/>
              </a:spcAft>
              <a:buClr>
                <a:schemeClr val="dk2"/>
              </a:buClr>
              <a:buSzPts val="1250"/>
              <a:buFont typeface="DM Sans"/>
              <a:buChar char="✓"/>
            </a:pPr>
            <a:r>
              <a:rPr b="1" lang="pt-BR" sz="1250">
                <a:latin typeface="Helvetica Neue"/>
                <a:ea typeface="Helvetica Neue"/>
                <a:cs typeface="Helvetica Neue"/>
                <a:sym typeface="Helvetica Neue"/>
              </a:rPr>
              <a:t>Etapa 1: 1 rodada de 10 minutos </a:t>
            </a:r>
            <a:r>
              <a:rPr lang="pt-BR" sz="1250">
                <a:latin typeface="Helvetica Neue"/>
                <a:ea typeface="Helvetica Neue"/>
                <a:cs typeface="Helvetica Neue"/>
                <a:sym typeface="Helvetica Neue"/>
              </a:rPr>
              <a:t>para discutir com colegas sobre tema de interesse (</a:t>
            </a:r>
            <a:r>
              <a:rPr lang="pt-BR" sz="1250">
                <a:highlight>
                  <a:srgbClr val="EAFF6A"/>
                </a:highlight>
                <a:latin typeface="Helvetica Neue"/>
                <a:ea typeface="Helvetica Neue"/>
                <a:cs typeface="Helvetica Neue"/>
                <a:sym typeface="Helvetica Neue"/>
              </a:rPr>
              <a:t>temas da planilha)</a:t>
            </a:r>
            <a:r>
              <a:rPr lang="pt-BR" sz="1250">
                <a:latin typeface="Helvetica Neue"/>
                <a:ea typeface="Helvetica Neue"/>
                <a:cs typeface="Helvetica Neue"/>
                <a:sym typeface="Helvetica Neue"/>
              </a:rPr>
              <a:t> a partir de perguntas orientadoras.</a:t>
            </a:r>
            <a:br>
              <a:rPr lang="pt-BR" sz="1250">
                <a:latin typeface="Helvetica Neue"/>
                <a:ea typeface="Helvetica Neue"/>
                <a:cs typeface="Helvetica Neue"/>
                <a:sym typeface="Helvetica Neue"/>
              </a:rPr>
            </a:br>
            <a:endParaRPr sz="1250">
              <a:latin typeface="Helvetica Neue"/>
              <a:ea typeface="Helvetica Neue"/>
              <a:cs typeface="Helvetica Neue"/>
              <a:sym typeface="Helvetica Neue"/>
            </a:endParaRPr>
          </a:p>
          <a:p>
            <a:pPr indent="-174625" lvl="0" marL="179999" rtl="0" algn="l">
              <a:spcBef>
                <a:spcPts val="0"/>
              </a:spcBef>
              <a:spcAft>
                <a:spcPts val="0"/>
              </a:spcAft>
              <a:buClr>
                <a:schemeClr val="dk2"/>
              </a:buClr>
              <a:buSzPts val="1250"/>
              <a:buFont typeface="DM Sans"/>
              <a:buChar char="✓"/>
            </a:pPr>
            <a:r>
              <a:rPr lang="pt-BR" sz="1250">
                <a:latin typeface="Helvetica Neue"/>
                <a:ea typeface="Helvetica Neue"/>
                <a:cs typeface="Helvetica Neue"/>
                <a:sym typeface="Helvetica Neue"/>
              </a:rPr>
              <a:t>Discussão acontecerá em </a:t>
            </a:r>
            <a:r>
              <a:rPr b="1" lang="pt-BR" sz="1250">
                <a:latin typeface="Helvetica Neue"/>
                <a:ea typeface="Helvetica Neue"/>
                <a:cs typeface="Helvetica Neue"/>
                <a:sym typeface="Helvetica Neue"/>
              </a:rPr>
              <a:t>breakout rooms </a:t>
            </a:r>
            <a:r>
              <a:rPr lang="pt-BR" sz="1250">
                <a:latin typeface="Helvetica Neue"/>
                <a:ea typeface="Helvetica Neue"/>
                <a:cs typeface="Helvetica Neue"/>
                <a:sym typeface="Helvetica Neue"/>
              </a:rPr>
              <a:t>do Zoom. Uma sala para cada tema pré-definido.</a:t>
            </a:r>
            <a:endParaRPr sz="1250">
              <a:latin typeface="Helvetica Neue"/>
              <a:ea typeface="Helvetica Neue"/>
              <a:cs typeface="Helvetica Neue"/>
              <a:sym typeface="Helvetica Neue"/>
            </a:endParaRPr>
          </a:p>
          <a:p>
            <a:pPr indent="0" lvl="0" marL="0" rtl="0" algn="l">
              <a:spcBef>
                <a:spcPts val="0"/>
              </a:spcBef>
              <a:spcAft>
                <a:spcPts val="0"/>
              </a:spcAft>
              <a:buNone/>
            </a:pPr>
            <a:r>
              <a:t/>
            </a:r>
            <a:endParaRPr sz="1250">
              <a:latin typeface="Helvetica Neue"/>
              <a:ea typeface="Helvetica Neue"/>
              <a:cs typeface="Helvetica Neue"/>
              <a:sym typeface="Helvetica Neue"/>
            </a:endParaRPr>
          </a:p>
          <a:p>
            <a:pPr indent="-174625" lvl="0" marL="179999" rtl="0" algn="l">
              <a:spcBef>
                <a:spcPts val="0"/>
              </a:spcBef>
              <a:spcAft>
                <a:spcPts val="0"/>
              </a:spcAft>
              <a:buClr>
                <a:schemeClr val="dk2"/>
              </a:buClr>
              <a:buSzPts val="1250"/>
              <a:buFont typeface="DM Sans"/>
              <a:buChar char="✓"/>
            </a:pPr>
            <a:r>
              <a:rPr lang="pt-BR" sz="1250">
                <a:latin typeface="Helvetica Neue"/>
                <a:ea typeface="Helvetica Neue"/>
                <a:cs typeface="Helvetica Neue"/>
                <a:sym typeface="Helvetica Neue"/>
              </a:rPr>
              <a:t>Depois de 10 minutos, todos os estudantes </a:t>
            </a:r>
            <a:r>
              <a:rPr b="1" lang="pt-BR" sz="1250">
                <a:latin typeface="Helvetica Neue"/>
                <a:ea typeface="Helvetica Neue"/>
                <a:cs typeface="Helvetica Neue"/>
                <a:sym typeface="Helvetica Neue"/>
              </a:rPr>
              <a:t>voltarão para sala principal.</a:t>
            </a:r>
            <a:endParaRPr b="1" sz="1250">
              <a:latin typeface="Helvetica Neue"/>
              <a:ea typeface="Helvetica Neue"/>
              <a:cs typeface="Helvetica Neue"/>
              <a:sym typeface="Helvetica Neue"/>
            </a:endParaRPr>
          </a:p>
          <a:p>
            <a:pPr indent="0" lvl="0" marL="457200" rtl="0" algn="l">
              <a:spcBef>
                <a:spcPts val="0"/>
              </a:spcBef>
              <a:spcAft>
                <a:spcPts val="0"/>
              </a:spcAft>
              <a:buNone/>
            </a:pPr>
            <a:r>
              <a:t/>
            </a:r>
            <a:endParaRPr sz="1250">
              <a:latin typeface="Helvetica Neue"/>
              <a:ea typeface="Helvetica Neue"/>
              <a:cs typeface="Helvetica Neue"/>
              <a:sym typeface="Helvetica Neue"/>
            </a:endParaRPr>
          </a:p>
          <a:p>
            <a:pPr indent="-174625" lvl="0" marL="179999" rtl="0" algn="l">
              <a:spcBef>
                <a:spcPts val="0"/>
              </a:spcBef>
              <a:spcAft>
                <a:spcPts val="0"/>
              </a:spcAft>
              <a:buClr>
                <a:schemeClr val="dk2"/>
              </a:buClr>
              <a:buSzPts val="1250"/>
              <a:buFont typeface="DM Sans"/>
              <a:buChar char="✓"/>
            </a:pPr>
            <a:r>
              <a:rPr b="1" lang="pt-BR" sz="1250">
                <a:latin typeface="Helvetica Neue"/>
                <a:ea typeface="Helvetica Neue"/>
                <a:cs typeface="Helvetica Neue"/>
                <a:sym typeface="Helvetica Neue"/>
              </a:rPr>
              <a:t>Etapa 2:</a:t>
            </a:r>
            <a:r>
              <a:rPr lang="pt-BR" sz="1250">
                <a:latin typeface="Helvetica Neue"/>
                <a:ea typeface="Helvetica Neue"/>
                <a:cs typeface="Helvetica Neue"/>
                <a:sym typeface="Helvetica Neue"/>
              </a:rPr>
              <a:t> Abrir a planilha e iniciar a definição dos grupos. Dê o primeiro passo e </a:t>
            </a:r>
            <a:r>
              <a:rPr b="1" lang="pt-BR" sz="1250">
                <a:latin typeface="Helvetica Neue"/>
                <a:ea typeface="Helvetica Neue"/>
                <a:cs typeface="Helvetica Neue"/>
                <a:sym typeface="Helvetica Neue"/>
              </a:rPr>
              <a:t>seja o primeiro a formar o grupo </a:t>
            </a:r>
            <a:r>
              <a:rPr lang="pt-BR" sz="1250">
                <a:latin typeface="Helvetica Neue"/>
                <a:ea typeface="Helvetica Neue"/>
                <a:cs typeface="Helvetica Neue"/>
                <a:sym typeface="Helvetica Neue"/>
              </a:rPr>
              <a:t>ou</a:t>
            </a:r>
            <a:r>
              <a:rPr b="1" lang="pt-BR" sz="1250">
                <a:latin typeface="Helvetica Neue"/>
                <a:ea typeface="Helvetica Neue"/>
                <a:cs typeface="Helvetica Neue"/>
                <a:sym typeface="Helvetica Neue"/>
              </a:rPr>
              <a:t> inclua seu nome em um dos grupos.</a:t>
            </a:r>
            <a:endParaRPr b="1" sz="1250">
              <a:latin typeface="Helvetica Neue"/>
              <a:ea typeface="Helvetica Neue"/>
              <a:cs typeface="Helvetica Neue"/>
              <a:sym typeface="Helvetica Neue"/>
            </a:endParaRPr>
          </a:p>
          <a:p>
            <a:pPr indent="0" lvl="0" marL="0" rtl="0" algn="l">
              <a:spcBef>
                <a:spcPts val="0"/>
              </a:spcBef>
              <a:spcAft>
                <a:spcPts val="0"/>
              </a:spcAft>
              <a:buNone/>
            </a:pPr>
            <a:r>
              <a:t/>
            </a:r>
            <a:endParaRPr sz="1250">
              <a:latin typeface="Helvetica Neue"/>
              <a:ea typeface="Helvetica Neue"/>
              <a:cs typeface="Helvetica Neue"/>
              <a:sym typeface="Helvetica Neue"/>
            </a:endParaRPr>
          </a:p>
        </p:txBody>
      </p:sp>
      <p:pic>
        <p:nvPicPr>
          <p:cNvPr id="648" name="Google Shape;648;p162"/>
          <p:cNvPicPr preferRelativeResize="0"/>
          <p:nvPr/>
        </p:nvPicPr>
        <p:blipFill rotWithShape="1">
          <a:blip r:embed="rId3">
            <a:alphaModFix/>
          </a:blip>
          <a:srcRect b="0" l="27196" r="32891" t="0"/>
          <a:stretch/>
        </p:blipFill>
        <p:spPr>
          <a:xfrm>
            <a:off x="6220025" y="468275"/>
            <a:ext cx="2923976" cy="4118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63"/>
          <p:cNvSpPr txBox="1"/>
          <p:nvPr/>
        </p:nvSpPr>
        <p:spPr>
          <a:xfrm>
            <a:off x="272250" y="835025"/>
            <a:ext cx="85500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Para discutir em grupo</a:t>
            </a:r>
            <a:endParaRPr b="1" sz="3500">
              <a:solidFill>
                <a:schemeClr val="lt1"/>
              </a:solidFill>
              <a:latin typeface="DM Sans"/>
              <a:ea typeface="DM Sans"/>
              <a:cs typeface="DM Sans"/>
              <a:sym typeface="DM Sans"/>
            </a:endParaRPr>
          </a:p>
        </p:txBody>
      </p:sp>
      <p:sp>
        <p:nvSpPr>
          <p:cNvPr id="654" name="Google Shape;654;p163"/>
          <p:cNvSpPr/>
          <p:nvPr/>
        </p:nvSpPr>
        <p:spPr>
          <a:xfrm>
            <a:off x="647400" y="2102750"/>
            <a:ext cx="7849200" cy="2001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3"/>
          <p:cNvSpPr txBox="1"/>
          <p:nvPr/>
        </p:nvSpPr>
        <p:spPr>
          <a:xfrm>
            <a:off x="823975" y="2332200"/>
            <a:ext cx="1210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900">
                <a:latin typeface="DM Sans"/>
                <a:ea typeface="DM Sans"/>
                <a:cs typeface="DM Sans"/>
                <a:sym typeface="DM Sans"/>
              </a:rPr>
              <a:t>1.</a:t>
            </a:r>
            <a:endParaRPr b="1" sz="4500">
              <a:latin typeface="DM Sans"/>
              <a:ea typeface="DM Sans"/>
              <a:cs typeface="DM Sans"/>
              <a:sym typeface="DM Sans"/>
            </a:endParaRPr>
          </a:p>
        </p:txBody>
      </p:sp>
      <p:sp>
        <p:nvSpPr>
          <p:cNvPr id="656" name="Google Shape;656;p163"/>
          <p:cNvSpPr txBox="1"/>
          <p:nvPr/>
        </p:nvSpPr>
        <p:spPr>
          <a:xfrm>
            <a:off x="1080000" y="3712350"/>
            <a:ext cx="6934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None/>
            </a:pPr>
            <a:r>
              <a:t/>
            </a:r>
            <a:endParaRPr sz="1350">
              <a:latin typeface="DM Sans"/>
              <a:ea typeface="DM Sans"/>
              <a:cs typeface="DM Sans"/>
              <a:sym typeface="DM Sans"/>
            </a:endParaRPr>
          </a:p>
        </p:txBody>
      </p:sp>
      <p:sp>
        <p:nvSpPr>
          <p:cNvPr id="657" name="Google Shape;657;p163"/>
          <p:cNvSpPr txBox="1"/>
          <p:nvPr/>
        </p:nvSpPr>
        <p:spPr>
          <a:xfrm>
            <a:off x="1252900" y="2479075"/>
            <a:ext cx="707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solidFill>
                  <a:schemeClr val="dk1"/>
                </a:solidFill>
                <a:latin typeface="DM Sans"/>
                <a:ea typeface="DM Sans"/>
                <a:cs typeface="DM Sans"/>
                <a:sym typeface="DM Sans"/>
              </a:rPr>
              <a:t>O quanto eu conheço da temática?</a:t>
            </a:r>
            <a:endParaRPr sz="1750">
              <a:latin typeface="DM Sans"/>
              <a:ea typeface="DM Sans"/>
              <a:cs typeface="DM Sans"/>
              <a:sym typeface="DM Sans"/>
            </a:endParaRPr>
          </a:p>
        </p:txBody>
      </p:sp>
      <p:sp>
        <p:nvSpPr>
          <p:cNvPr id="658" name="Google Shape;658;p163"/>
          <p:cNvSpPr txBox="1"/>
          <p:nvPr/>
        </p:nvSpPr>
        <p:spPr>
          <a:xfrm>
            <a:off x="716688" y="3156650"/>
            <a:ext cx="1210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900">
                <a:latin typeface="DM Sans"/>
                <a:ea typeface="DM Sans"/>
                <a:cs typeface="DM Sans"/>
                <a:sym typeface="DM Sans"/>
              </a:rPr>
              <a:t>2.</a:t>
            </a:r>
            <a:endParaRPr b="1" sz="4500">
              <a:latin typeface="DM Sans"/>
              <a:ea typeface="DM Sans"/>
              <a:cs typeface="DM Sans"/>
              <a:sym typeface="DM Sans"/>
            </a:endParaRPr>
          </a:p>
        </p:txBody>
      </p:sp>
      <p:sp>
        <p:nvSpPr>
          <p:cNvPr id="659" name="Google Shape;659;p163"/>
          <p:cNvSpPr txBox="1"/>
          <p:nvPr/>
        </p:nvSpPr>
        <p:spPr>
          <a:xfrm>
            <a:off x="1252888" y="3133550"/>
            <a:ext cx="7071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100">
                <a:solidFill>
                  <a:schemeClr val="dk1"/>
                </a:solidFill>
                <a:latin typeface="DM Sans"/>
                <a:ea typeface="DM Sans"/>
                <a:cs typeface="DM Sans"/>
                <a:sym typeface="DM Sans"/>
              </a:rPr>
              <a:t>O que eu posso construir a partir dessa temática?</a:t>
            </a:r>
            <a:endParaRPr sz="2100">
              <a:solidFill>
                <a:schemeClr val="dk1"/>
              </a:solidFill>
              <a:latin typeface="DM Sans"/>
              <a:ea typeface="DM Sans"/>
              <a:cs typeface="DM Sans"/>
              <a:sym typeface="DM Sans"/>
            </a:endParaRPr>
          </a:p>
          <a:p>
            <a:pPr indent="0" lvl="0" marL="0" rtl="0" algn="l">
              <a:spcBef>
                <a:spcPts val="0"/>
              </a:spcBef>
              <a:spcAft>
                <a:spcPts val="0"/>
              </a:spcAft>
              <a:buNone/>
            </a:pPr>
            <a:r>
              <a:rPr lang="pt-BR" sz="1700">
                <a:solidFill>
                  <a:schemeClr val="dk2"/>
                </a:solidFill>
                <a:latin typeface="DM Sans"/>
                <a:ea typeface="DM Sans"/>
                <a:cs typeface="DM Sans"/>
                <a:sym typeface="DM Sans"/>
              </a:rPr>
              <a:t>Ex.: Minha temática é Friends. Posso construir um site voltado para venda de quadros com cortes da série. </a:t>
            </a:r>
            <a:endParaRPr sz="1700">
              <a:solidFill>
                <a:schemeClr val="dk2"/>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64"/>
          <p:cNvSpPr txBox="1"/>
          <p:nvPr/>
        </p:nvSpPr>
        <p:spPr>
          <a:xfrm>
            <a:off x="625750" y="3147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Temas para projeto final</a:t>
            </a:r>
            <a:endParaRPr b="1" sz="4000">
              <a:solidFill>
                <a:srgbClr val="EAFF6A"/>
              </a:solidFill>
              <a:latin typeface="DM Sans"/>
              <a:ea typeface="DM Sans"/>
              <a:cs typeface="DM Sans"/>
              <a:sym typeface="DM Sans"/>
            </a:endParaRPr>
          </a:p>
        </p:txBody>
      </p:sp>
      <p:grpSp>
        <p:nvGrpSpPr>
          <p:cNvPr id="665" name="Google Shape;665;p164"/>
          <p:cNvGrpSpPr/>
          <p:nvPr/>
        </p:nvGrpSpPr>
        <p:grpSpPr>
          <a:xfrm>
            <a:off x="920138" y="1071800"/>
            <a:ext cx="197100" cy="197100"/>
            <a:chOff x="2172088" y="1852650"/>
            <a:chExt cx="197100" cy="197100"/>
          </a:xfrm>
        </p:grpSpPr>
        <p:sp>
          <p:nvSpPr>
            <p:cNvPr id="666" name="Google Shape;666;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8" name="Google Shape;668;p164"/>
          <p:cNvCxnSpPr>
            <a:endCxn id="669" idx="4"/>
          </p:cNvCxnSpPr>
          <p:nvPr/>
        </p:nvCxnSpPr>
        <p:spPr>
          <a:xfrm>
            <a:off x="1018688" y="1269000"/>
            <a:ext cx="0" cy="3306300"/>
          </a:xfrm>
          <a:prstGeom prst="straightConnector1">
            <a:avLst/>
          </a:prstGeom>
          <a:noFill/>
          <a:ln cap="flat" cmpd="sng" w="9525">
            <a:solidFill>
              <a:srgbClr val="DEFC52"/>
            </a:solidFill>
            <a:prstDash val="solid"/>
            <a:round/>
            <a:headEnd len="med" w="med" type="none"/>
            <a:tailEnd len="med" w="med" type="none"/>
          </a:ln>
        </p:spPr>
      </p:cxnSp>
      <p:sp>
        <p:nvSpPr>
          <p:cNvPr id="670" name="Google Shape;670;p164"/>
          <p:cNvSpPr txBox="1"/>
          <p:nvPr/>
        </p:nvSpPr>
        <p:spPr>
          <a:xfrm>
            <a:off x="1244900" y="969000"/>
            <a:ext cx="7899000" cy="506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pt-BR" sz="1350">
                <a:solidFill>
                  <a:schemeClr val="lt1"/>
                </a:solidFill>
                <a:latin typeface="Helvetica Neue Light"/>
                <a:ea typeface="Helvetica Neue Light"/>
                <a:cs typeface="Helvetica Neue Light"/>
                <a:sym typeface="Helvetica Neue Light"/>
              </a:rPr>
              <a:t>Tema 1: Game of Thrones: </a:t>
            </a:r>
            <a:r>
              <a:rPr lang="pt-BR" sz="1350" u="sng">
                <a:solidFill>
                  <a:schemeClr val="hlink"/>
                </a:solidFill>
                <a:latin typeface="Helvetica Neue Light"/>
                <a:ea typeface="Helvetica Neue Light"/>
                <a:cs typeface="Helvetica Neue Light"/>
                <a:sym typeface="Helvetica Neue Light"/>
                <a:hlinkClick r:id="rId3"/>
              </a:rPr>
              <a:t>https://anapioficeandfire.com</a:t>
            </a:r>
            <a:br>
              <a:rPr lang="pt-BR" sz="1350">
                <a:solidFill>
                  <a:schemeClr val="lt1"/>
                </a:solidFill>
                <a:latin typeface="Helvetica Neue Light"/>
                <a:ea typeface="Helvetica Neue Light"/>
                <a:cs typeface="Helvetica Neue Light"/>
                <a:sym typeface="Helvetica Neue Light"/>
              </a:rPr>
            </a:br>
            <a:r>
              <a:rPr lang="pt-BR" sz="1350">
                <a:solidFill>
                  <a:schemeClr val="lt1"/>
                </a:solidFill>
                <a:latin typeface="Helvetica Neue Light"/>
                <a:ea typeface="Helvetica Neue Light"/>
                <a:cs typeface="Helvetica Neue Light"/>
                <a:sym typeface="Helvetica Neue Light"/>
              </a:rPr>
              <a:t>Tema 2: Game of Thrones2: </a:t>
            </a:r>
            <a:r>
              <a:rPr lang="pt-BR" sz="1350" u="sng">
                <a:solidFill>
                  <a:schemeClr val="hlink"/>
                </a:solidFill>
                <a:latin typeface="Helvetica Neue Light"/>
                <a:ea typeface="Helvetica Neue Light"/>
                <a:cs typeface="Helvetica Neue Light"/>
                <a:sym typeface="Helvetica Neue Light"/>
                <a:hlinkClick r:id="rId4"/>
              </a:rPr>
              <a:t>https://thronesapi.com</a:t>
            </a:r>
            <a:br>
              <a:rPr lang="pt-BR" sz="1350">
                <a:solidFill>
                  <a:schemeClr val="lt1"/>
                </a:solidFill>
                <a:latin typeface="Helvetica Neue Light"/>
                <a:ea typeface="Helvetica Neue Light"/>
                <a:cs typeface="Helvetica Neue Light"/>
                <a:sym typeface="Helvetica Neue Light"/>
              </a:rPr>
            </a:br>
            <a:r>
              <a:rPr lang="pt-BR" sz="1350">
                <a:solidFill>
                  <a:schemeClr val="lt1"/>
                </a:solidFill>
                <a:latin typeface="Helvetica Neue Light"/>
                <a:ea typeface="Helvetica Neue Light"/>
                <a:cs typeface="Helvetica Neue Light"/>
                <a:sym typeface="Helvetica Neue Light"/>
              </a:rPr>
              <a:t>Tema 3: Rick and Morty: </a:t>
            </a:r>
            <a:r>
              <a:rPr lang="pt-BR" sz="1350" u="sng">
                <a:solidFill>
                  <a:schemeClr val="hlink"/>
                </a:solidFill>
                <a:latin typeface="Helvetica Neue Light"/>
                <a:ea typeface="Helvetica Neue Light"/>
                <a:cs typeface="Helvetica Neue Light"/>
                <a:sym typeface="Helvetica Neue Light"/>
                <a:hlinkClick r:id="rId5"/>
              </a:rPr>
              <a:t>https://rickandmortyapi.com</a:t>
            </a:r>
            <a:br>
              <a:rPr lang="pt-BR" sz="1350">
                <a:solidFill>
                  <a:schemeClr val="lt1"/>
                </a:solidFill>
                <a:latin typeface="Helvetica Neue Light"/>
                <a:ea typeface="Helvetica Neue Light"/>
                <a:cs typeface="Helvetica Neue Light"/>
                <a:sym typeface="Helvetica Neue Light"/>
              </a:rPr>
            </a:br>
            <a:r>
              <a:rPr lang="pt-BR" sz="1350">
                <a:solidFill>
                  <a:schemeClr val="lt1"/>
                </a:solidFill>
                <a:latin typeface="Helvetica Neue Light"/>
                <a:ea typeface="Helvetica Neue Light"/>
                <a:cs typeface="Helvetica Neue Light"/>
                <a:sym typeface="Helvetica Neue Light"/>
              </a:rPr>
              <a:t>Tema 4: Breaking Bad: </a:t>
            </a:r>
            <a:r>
              <a:rPr lang="pt-BR" sz="1350" u="sng">
                <a:solidFill>
                  <a:schemeClr val="hlink"/>
                </a:solidFill>
                <a:latin typeface="Helvetica Neue Light"/>
                <a:ea typeface="Helvetica Neue Light"/>
                <a:cs typeface="Helvetica Neue Light"/>
                <a:sym typeface="Helvetica Neue Light"/>
                <a:hlinkClick r:id="rId6"/>
              </a:rPr>
              <a:t>https://breakingbadapi.com</a:t>
            </a:r>
            <a:br>
              <a:rPr lang="pt-BR" sz="1350">
                <a:solidFill>
                  <a:schemeClr val="lt1"/>
                </a:solidFill>
                <a:latin typeface="Helvetica Neue Light"/>
                <a:ea typeface="Helvetica Neue Light"/>
                <a:cs typeface="Helvetica Neue Light"/>
                <a:sym typeface="Helvetica Neue Light"/>
              </a:rPr>
            </a:br>
            <a:r>
              <a:rPr lang="pt-BR" sz="1350">
                <a:solidFill>
                  <a:schemeClr val="lt1"/>
                </a:solidFill>
                <a:latin typeface="Helvetica Neue Light"/>
                <a:ea typeface="Helvetica Neue Light"/>
                <a:cs typeface="Helvetica Neue Light"/>
                <a:sym typeface="Helvetica Neue Light"/>
              </a:rPr>
              <a:t>Tema 5: Pokemón: </a:t>
            </a:r>
            <a:r>
              <a:rPr lang="pt-BR" sz="1350" u="sng">
                <a:solidFill>
                  <a:schemeClr val="hlink"/>
                </a:solidFill>
                <a:latin typeface="Helvetica Neue Light"/>
                <a:ea typeface="Helvetica Neue Light"/>
                <a:cs typeface="Helvetica Neue Light"/>
                <a:sym typeface="Helvetica Neue Light"/>
                <a:hlinkClick r:id="rId7"/>
              </a:rPr>
              <a:t>https://pokeapi.co</a:t>
            </a:r>
            <a:br>
              <a:rPr lang="pt-BR" sz="1350">
                <a:solidFill>
                  <a:schemeClr val="lt1"/>
                </a:solidFill>
                <a:latin typeface="Helvetica Neue Light"/>
                <a:ea typeface="Helvetica Neue Light"/>
                <a:cs typeface="Helvetica Neue Light"/>
                <a:sym typeface="Helvetica Neue Light"/>
              </a:rPr>
            </a:br>
            <a:r>
              <a:rPr lang="pt-BR" sz="1350">
                <a:solidFill>
                  <a:schemeClr val="lt1"/>
                </a:solidFill>
                <a:latin typeface="Helvetica Neue Light"/>
                <a:ea typeface="Helvetica Neue Light"/>
                <a:cs typeface="Helvetica Neue Light"/>
                <a:sym typeface="Helvetica Neue Light"/>
              </a:rPr>
              <a:t>Tema 6: Digimon: </a:t>
            </a:r>
            <a:r>
              <a:rPr lang="pt-BR" sz="1350" u="sng">
                <a:solidFill>
                  <a:schemeClr val="hlink"/>
                </a:solidFill>
                <a:latin typeface="Helvetica Neue Light"/>
                <a:ea typeface="Helvetica Neue Light"/>
                <a:cs typeface="Helvetica Neue Light"/>
                <a:sym typeface="Helvetica Neue Light"/>
                <a:hlinkClick r:id="rId8"/>
              </a:rPr>
              <a:t>https://digimon-api.herokuapp.com</a:t>
            </a:r>
            <a:br>
              <a:rPr lang="pt-BR" sz="1350">
                <a:solidFill>
                  <a:schemeClr val="lt1"/>
                </a:solidFill>
                <a:latin typeface="Helvetica Neue Light"/>
                <a:ea typeface="Helvetica Neue Light"/>
                <a:cs typeface="Helvetica Neue Light"/>
                <a:sym typeface="Helvetica Neue Light"/>
              </a:rPr>
            </a:br>
            <a:r>
              <a:rPr lang="pt-BR" sz="1350">
                <a:solidFill>
                  <a:schemeClr val="lt1"/>
                </a:solidFill>
                <a:latin typeface="Helvetica Neue Light"/>
                <a:ea typeface="Helvetica Neue Light"/>
                <a:cs typeface="Helvetica Neue Light"/>
                <a:sym typeface="Helvetica Neue Light"/>
              </a:rPr>
              <a:t>Tema 7: Magic: </a:t>
            </a:r>
            <a:r>
              <a:rPr lang="pt-BR" sz="1350" u="sng">
                <a:solidFill>
                  <a:schemeClr val="hlink"/>
                </a:solidFill>
                <a:latin typeface="Helvetica Neue Light"/>
                <a:ea typeface="Helvetica Neue Light"/>
                <a:cs typeface="Helvetica Neue Light"/>
                <a:sym typeface="Helvetica Neue Light"/>
                <a:hlinkClick r:id="rId9"/>
              </a:rPr>
              <a:t>https://docs.magicthegathering.io</a:t>
            </a:r>
            <a:br>
              <a:rPr lang="pt-BR" sz="1350">
                <a:solidFill>
                  <a:schemeClr val="lt1"/>
                </a:solidFill>
                <a:latin typeface="Helvetica Neue Light"/>
                <a:ea typeface="Helvetica Neue Light"/>
                <a:cs typeface="Helvetica Neue Light"/>
                <a:sym typeface="Helvetica Neue Light"/>
              </a:rPr>
            </a:br>
            <a:r>
              <a:rPr lang="pt-BR" sz="1350">
                <a:solidFill>
                  <a:schemeClr val="lt1"/>
                </a:solidFill>
                <a:latin typeface="Helvetica Neue Light"/>
                <a:ea typeface="Helvetica Neue Light"/>
                <a:cs typeface="Helvetica Neue Light"/>
                <a:sym typeface="Helvetica Neue Light"/>
              </a:rPr>
              <a:t>Tema 8: Harry Potter: </a:t>
            </a:r>
            <a:r>
              <a:rPr lang="pt-BR" sz="1350" u="sng">
                <a:solidFill>
                  <a:schemeClr val="hlink"/>
                </a:solidFill>
                <a:latin typeface="Helvetica Neue Light"/>
                <a:ea typeface="Helvetica Neue Light"/>
                <a:cs typeface="Helvetica Neue Light"/>
                <a:sym typeface="Helvetica Neue Light"/>
                <a:hlinkClick r:id="rId10"/>
              </a:rPr>
              <a:t>https://hp-api.herokuapp.com</a:t>
            </a:r>
            <a:endParaRPr sz="1350">
              <a:solidFill>
                <a:schemeClr val="lt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rPr lang="pt-BR" sz="1350">
                <a:solidFill>
                  <a:schemeClr val="lt1"/>
                </a:solidFill>
                <a:latin typeface="Helvetica Neue Light"/>
                <a:ea typeface="Helvetica Neue Light"/>
                <a:cs typeface="Helvetica Neue Light"/>
                <a:sym typeface="Helvetica Neue Light"/>
              </a:rPr>
              <a:t>Tema 9: Star Wars: </a:t>
            </a:r>
            <a:r>
              <a:rPr lang="pt-BR" sz="1350" u="sng">
                <a:solidFill>
                  <a:schemeClr val="hlink"/>
                </a:solidFill>
                <a:latin typeface="Helvetica Neue Light"/>
                <a:ea typeface="Helvetica Neue Light"/>
                <a:cs typeface="Helvetica Neue Light"/>
                <a:sym typeface="Helvetica Neue Light"/>
                <a:hlinkClick r:id="rId11"/>
              </a:rPr>
              <a:t>https://swapi.dev</a:t>
            </a:r>
            <a:br>
              <a:rPr lang="pt-BR" sz="1350">
                <a:solidFill>
                  <a:schemeClr val="lt1"/>
                </a:solidFill>
                <a:latin typeface="Helvetica Neue Light"/>
                <a:ea typeface="Helvetica Neue Light"/>
                <a:cs typeface="Helvetica Neue Light"/>
                <a:sym typeface="Helvetica Neue Light"/>
              </a:rPr>
            </a:br>
            <a:r>
              <a:rPr lang="pt-BR" sz="1350">
                <a:solidFill>
                  <a:schemeClr val="lt1"/>
                </a:solidFill>
                <a:latin typeface="Helvetica Neue Light"/>
                <a:ea typeface="Helvetica Neue Light"/>
                <a:cs typeface="Helvetica Neue Light"/>
                <a:sym typeface="Helvetica Neue Light"/>
              </a:rPr>
              <a:t>Tema 10: Filmes: </a:t>
            </a:r>
            <a:r>
              <a:rPr lang="pt-BR" sz="1350" u="sng">
                <a:solidFill>
                  <a:schemeClr val="hlink"/>
                </a:solidFill>
                <a:latin typeface="Helvetica Neue Light"/>
                <a:ea typeface="Helvetica Neue Light"/>
                <a:cs typeface="Helvetica Neue Light"/>
                <a:sym typeface="Helvetica Neue Light"/>
                <a:hlinkClick r:id="rId12"/>
              </a:rPr>
              <a:t>https://omdbapi.com</a:t>
            </a:r>
            <a:br>
              <a:rPr lang="pt-BR" sz="1350">
                <a:solidFill>
                  <a:schemeClr val="lt1"/>
                </a:solidFill>
                <a:latin typeface="Helvetica Neue Light"/>
                <a:ea typeface="Helvetica Neue Light"/>
                <a:cs typeface="Helvetica Neue Light"/>
                <a:sym typeface="Helvetica Neue Light"/>
              </a:rPr>
            </a:br>
            <a:r>
              <a:rPr lang="pt-BR" sz="1350">
                <a:solidFill>
                  <a:schemeClr val="lt1"/>
                </a:solidFill>
                <a:latin typeface="Helvetica Neue Light"/>
                <a:ea typeface="Helvetica Neue Light"/>
                <a:cs typeface="Helvetica Neue Light"/>
                <a:sym typeface="Helvetica Neue Light"/>
              </a:rPr>
              <a:t>Tema 11: Super-heróis: </a:t>
            </a:r>
            <a:r>
              <a:rPr lang="pt-BR" sz="1350" u="sng">
                <a:solidFill>
                  <a:schemeClr val="hlink"/>
                </a:solidFill>
                <a:latin typeface="Helvetica Neue Light"/>
                <a:ea typeface="Helvetica Neue Light"/>
                <a:cs typeface="Helvetica Neue Light"/>
                <a:sym typeface="Helvetica Neue Light"/>
                <a:hlinkClick r:id="rId13"/>
              </a:rPr>
              <a:t>https://akabab.github.io/superhero-api</a:t>
            </a:r>
            <a:br>
              <a:rPr lang="pt-BR" sz="1350">
                <a:solidFill>
                  <a:schemeClr val="lt1"/>
                </a:solidFill>
                <a:latin typeface="Helvetica Neue Light"/>
                <a:ea typeface="Helvetica Neue Light"/>
                <a:cs typeface="Helvetica Neue Light"/>
                <a:sym typeface="Helvetica Neue Light"/>
              </a:rPr>
            </a:br>
            <a:r>
              <a:rPr lang="pt-BR" sz="1350">
                <a:solidFill>
                  <a:schemeClr val="lt1"/>
                </a:solidFill>
                <a:latin typeface="Helvetica Neue Light"/>
                <a:ea typeface="Helvetica Neue Light"/>
                <a:cs typeface="Helvetica Neue Light"/>
                <a:sym typeface="Helvetica Neue Light"/>
              </a:rPr>
              <a:t>Tema 12: Frutas: </a:t>
            </a:r>
            <a:r>
              <a:rPr lang="pt-BR" sz="1350" u="sng">
                <a:solidFill>
                  <a:schemeClr val="hlink"/>
                </a:solidFill>
                <a:latin typeface="Helvetica Neue Light"/>
                <a:ea typeface="Helvetica Neue Light"/>
                <a:cs typeface="Helvetica Neue Light"/>
                <a:sym typeface="Helvetica Neue Light"/>
                <a:hlinkClick r:id="rId14"/>
              </a:rPr>
              <a:t>https://www.fruityvice.com</a:t>
            </a:r>
            <a:br>
              <a:rPr lang="pt-BR" sz="1350">
                <a:solidFill>
                  <a:schemeClr val="lt1"/>
                </a:solidFill>
                <a:latin typeface="Helvetica Neue Light"/>
                <a:ea typeface="Helvetica Neue Light"/>
                <a:cs typeface="Helvetica Neue Light"/>
                <a:sym typeface="Helvetica Neue Light"/>
              </a:rPr>
            </a:br>
            <a:endParaRPr sz="1350">
              <a:solidFill>
                <a:schemeClr val="lt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t/>
            </a:r>
            <a:endParaRPr sz="1350">
              <a:solidFill>
                <a:schemeClr val="lt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350">
              <a:solidFill>
                <a:schemeClr val="lt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b="1" sz="1350">
              <a:solidFill>
                <a:schemeClr val="lt1"/>
              </a:solidFill>
              <a:latin typeface="DM Sans"/>
              <a:ea typeface="DM Sans"/>
              <a:cs typeface="DM Sans"/>
              <a:sym typeface="DM Sans"/>
            </a:endParaRPr>
          </a:p>
        </p:txBody>
      </p:sp>
      <p:grpSp>
        <p:nvGrpSpPr>
          <p:cNvPr id="671" name="Google Shape;671;p164"/>
          <p:cNvGrpSpPr/>
          <p:nvPr/>
        </p:nvGrpSpPr>
        <p:grpSpPr>
          <a:xfrm>
            <a:off x="920138" y="1386125"/>
            <a:ext cx="197100" cy="197100"/>
            <a:chOff x="2172088" y="1852650"/>
            <a:chExt cx="197100" cy="197100"/>
          </a:xfrm>
        </p:grpSpPr>
        <p:sp>
          <p:nvSpPr>
            <p:cNvPr id="672" name="Google Shape;672;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164"/>
          <p:cNvGrpSpPr/>
          <p:nvPr/>
        </p:nvGrpSpPr>
        <p:grpSpPr>
          <a:xfrm>
            <a:off x="920138" y="1700450"/>
            <a:ext cx="197100" cy="197100"/>
            <a:chOff x="2172088" y="1852650"/>
            <a:chExt cx="197100" cy="197100"/>
          </a:xfrm>
        </p:grpSpPr>
        <p:sp>
          <p:nvSpPr>
            <p:cNvPr id="675" name="Google Shape;675;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164"/>
          <p:cNvGrpSpPr/>
          <p:nvPr/>
        </p:nvGrpSpPr>
        <p:grpSpPr>
          <a:xfrm>
            <a:off x="920138" y="2308450"/>
            <a:ext cx="197100" cy="197100"/>
            <a:chOff x="2172088" y="1852650"/>
            <a:chExt cx="197100" cy="197100"/>
          </a:xfrm>
        </p:grpSpPr>
        <p:sp>
          <p:nvSpPr>
            <p:cNvPr id="678" name="Google Shape;678;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164"/>
          <p:cNvGrpSpPr/>
          <p:nvPr/>
        </p:nvGrpSpPr>
        <p:grpSpPr>
          <a:xfrm>
            <a:off x="920138" y="2625150"/>
            <a:ext cx="197100" cy="197100"/>
            <a:chOff x="2172088" y="1852650"/>
            <a:chExt cx="197100" cy="197100"/>
          </a:xfrm>
        </p:grpSpPr>
        <p:sp>
          <p:nvSpPr>
            <p:cNvPr id="681" name="Google Shape;681;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64"/>
          <p:cNvGrpSpPr/>
          <p:nvPr/>
        </p:nvGrpSpPr>
        <p:grpSpPr>
          <a:xfrm>
            <a:off x="920138" y="2941850"/>
            <a:ext cx="197100" cy="197100"/>
            <a:chOff x="2172088" y="1852650"/>
            <a:chExt cx="197100" cy="197100"/>
          </a:xfrm>
        </p:grpSpPr>
        <p:sp>
          <p:nvSpPr>
            <p:cNvPr id="684" name="Google Shape;684;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164"/>
          <p:cNvGrpSpPr/>
          <p:nvPr/>
        </p:nvGrpSpPr>
        <p:grpSpPr>
          <a:xfrm>
            <a:off x="920138" y="3250600"/>
            <a:ext cx="197100" cy="197100"/>
            <a:chOff x="2172088" y="1852650"/>
            <a:chExt cx="197100" cy="197100"/>
          </a:xfrm>
        </p:grpSpPr>
        <p:sp>
          <p:nvSpPr>
            <p:cNvPr id="687" name="Google Shape;687;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164"/>
          <p:cNvGrpSpPr/>
          <p:nvPr/>
        </p:nvGrpSpPr>
        <p:grpSpPr>
          <a:xfrm>
            <a:off x="920138" y="3511400"/>
            <a:ext cx="197100" cy="197100"/>
            <a:chOff x="2172088" y="1852650"/>
            <a:chExt cx="197100" cy="197100"/>
          </a:xfrm>
        </p:grpSpPr>
        <p:sp>
          <p:nvSpPr>
            <p:cNvPr id="690" name="Google Shape;690;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164"/>
          <p:cNvGrpSpPr/>
          <p:nvPr/>
        </p:nvGrpSpPr>
        <p:grpSpPr>
          <a:xfrm>
            <a:off x="920138" y="2003650"/>
            <a:ext cx="197100" cy="197100"/>
            <a:chOff x="2172088" y="1852650"/>
            <a:chExt cx="197100" cy="197100"/>
          </a:xfrm>
        </p:grpSpPr>
        <p:sp>
          <p:nvSpPr>
            <p:cNvPr id="693" name="Google Shape;693;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164"/>
          <p:cNvGrpSpPr/>
          <p:nvPr/>
        </p:nvGrpSpPr>
        <p:grpSpPr>
          <a:xfrm>
            <a:off x="920138" y="3799850"/>
            <a:ext cx="197100" cy="197100"/>
            <a:chOff x="2172088" y="1852650"/>
            <a:chExt cx="197100" cy="197100"/>
          </a:xfrm>
        </p:grpSpPr>
        <p:sp>
          <p:nvSpPr>
            <p:cNvPr id="696" name="Google Shape;696;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164"/>
          <p:cNvGrpSpPr/>
          <p:nvPr/>
        </p:nvGrpSpPr>
        <p:grpSpPr>
          <a:xfrm>
            <a:off x="920138" y="4116550"/>
            <a:ext cx="197100" cy="197100"/>
            <a:chOff x="2172088" y="1852650"/>
            <a:chExt cx="197100" cy="197100"/>
          </a:xfrm>
        </p:grpSpPr>
        <p:sp>
          <p:nvSpPr>
            <p:cNvPr id="699" name="Google Shape;699;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164"/>
          <p:cNvGrpSpPr/>
          <p:nvPr/>
        </p:nvGrpSpPr>
        <p:grpSpPr>
          <a:xfrm>
            <a:off x="920138" y="4433250"/>
            <a:ext cx="197100" cy="197100"/>
            <a:chOff x="2172088" y="1852650"/>
            <a:chExt cx="197100" cy="197100"/>
          </a:xfrm>
        </p:grpSpPr>
        <p:sp>
          <p:nvSpPr>
            <p:cNvPr id="702" name="Google Shape;702;p16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6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65"/>
          <p:cNvSpPr txBox="1"/>
          <p:nvPr/>
        </p:nvSpPr>
        <p:spPr>
          <a:xfrm>
            <a:off x="297000" y="958475"/>
            <a:ext cx="8550000" cy="627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200">
                <a:solidFill>
                  <a:schemeClr val="lt1"/>
                </a:solidFill>
                <a:latin typeface="DM Sans"/>
                <a:ea typeface="DM Sans"/>
                <a:cs typeface="DM Sans"/>
                <a:sym typeface="DM Sans"/>
              </a:rPr>
              <a:t>Instruções: Entrar e sair de Breakout room</a:t>
            </a:r>
            <a:endParaRPr b="1" sz="3200">
              <a:solidFill>
                <a:schemeClr val="lt1"/>
              </a:solidFill>
              <a:latin typeface="DM Sans"/>
              <a:ea typeface="DM Sans"/>
              <a:cs typeface="DM Sans"/>
              <a:sym typeface="DM Sans"/>
            </a:endParaRPr>
          </a:p>
        </p:txBody>
      </p:sp>
      <p:pic>
        <p:nvPicPr>
          <p:cNvPr id="708" name="Google Shape;708;p165"/>
          <p:cNvPicPr preferRelativeResize="0"/>
          <p:nvPr/>
        </p:nvPicPr>
        <p:blipFill rotWithShape="1">
          <a:blip r:embed="rId3">
            <a:alphaModFix/>
          </a:blip>
          <a:srcRect b="39478" l="34118" r="34054" t="22925"/>
          <a:stretch/>
        </p:blipFill>
        <p:spPr>
          <a:xfrm>
            <a:off x="761549" y="1966625"/>
            <a:ext cx="3960601" cy="2630325"/>
          </a:xfrm>
          <a:prstGeom prst="rect">
            <a:avLst/>
          </a:prstGeom>
          <a:noFill/>
          <a:ln>
            <a:noFill/>
          </a:ln>
        </p:spPr>
      </p:pic>
      <p:pic>
        <p:nvPicPr>
          <p:cNvPr id="709" name="Google Shape;709;p165"/>
          <p:cNvPicPr preferRelativeResize="0"/>
          <p:nvPr/>
        </p:nvPicPr>
        <p:blipFill rotWithShape="1">
          <a:blip r:embed="rId4">
            <a:alphaModFix/>
          </a:blip>
          <a:srcRect b="15909" l="60225" r="20995" t="65719"/>
          <a:stretch/>
        </p:blipFill>
        <p:spPr>
          <a:xfrm>
            <a:off x="5719950" y="2766250"/>
            <a:ext cx="2189951" cy="1204476"/>
          </a:xfrm>
          <a:prstGeom prst="rect">
            <a:avLst/>
          </a:prstGeom>
          <a:noFill/>
          <a:ln>
            <a:noFill/>
          </a:ln>
        </p:spPr>
      </p:pic>
      <p:sp>
        <p:nvSpPr>
          <p:cNvPr id="710" name="Google Shape;710;p165"/>
          <p:cNvSpPr/>
          <p:nvPr/>
        </p:nvSpPr>
        <p:spPr>
          <a:xfrm>
            <a:off x="4005475" y="1873925"/>
            <a:ext cx="965400" cy="403500"/>
          </a:xfrm>
          <a:prstGeom prst="rect">
            <a:avLst/>
          </a:prstGeom>
          <a:noFill/>
          <a:ln cap="flat" cmpd="sng" w="2857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
        <p:nvSpPr>
          <p:cNvPr id="711" name="Google Shape;711;p165"/>
          <p:cNvSpPr/>
          <p:nvPr/>
        </p:nvSpPr>
        <p:spPr>
          <a:xfrm>
            <a:off x="5719950" y="3408525"/>
            <a:ext cx="2377200" cy="669600"/>
          </a:xfrm>
          <a:prstGeom prst="rect">
            <a:avLst/>
          </a:prstGeom>
          <a:noFill/>
          <a:ln cap="flat" cmpd="sng" w="28575">
            <a:solidFill>
              <a:srgbClr val="DEFC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66"/>
          <p:cNvSpPr txBox="1"/>
          <p:nvPr/>
        </p:nvSpPr>
        <p:spPr>
          <a:xfrm>
            <a:off x="1461300" y="1953000"/>
            <a:ext cx="6221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DM Sans"/>
                <a:ea typeface="DM Sans"/>
                <a:cs typeface="DM Sans"/>
                <a:sym typeface="DM Sans"/>
              </a:rPr>
              <a:t>Como foi a atividade?</a:t>
            </a:r>
            <a:endParaRPr b="1" i="0" sz="4000" u="none" cap="none" strike="noStrike">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31"/>
          <p:cNvSpPr txBox="1"/>
          <p:nvPr/>
        </p:nvSpPr>
        <p:spPr>
          <a:xfrm>
            <a:off x="1461300" y="2202300"/>
            <a:ext cx="6221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5200"/>
              <a:buFont typeface="Arial"/>
              <a:buNone/>
            </a:pPr>
            <a:r>
              <a:rPr b="1" i="0" lang="pt-BR" sz="4000" u="none" cap="none" strike="noStrike">
                <a:solidFill>
                  <a:srgbClr val="EAFF6A"/>
                </a:solidFill>
                <a:latin typeface="DM Sans"/>
                <a:ea typeface="DM Sans"/>
                <a:cs typeface="DM Sans"/>
                <a:sym typeface="DM Sans"/>
              </a:rPr>
              <a:t>Dúvidas?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67"/>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722" name="Google Shape;722;p167"/>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Helvetica Neue Light"/>
              <a:buAutoNum type="arabicPeriod"/>
            </a:pPr>
            <a:r>
              <a:rPr b="0" i="0" lang="pt-BR" sz="1700" u="none" cap="none" strike="noStrike">
                <a:solidFill>
                  <a:schemeClr val="lt1"/>
                </a:solidFill>
                <a:latin typeface="Helvetica Neue Light"/>
                <a:ea typeface="Helvetica Neue Light"/>
                <a:cs typeface="Helvetica Neue Light"/>
                <a:sym typeface="Helvetica Neue Light"/>
              </a:rPr>
              <a:t>Acesse a plataforma</a:t>
            </a:r>
            <a:endParaRPr b="0" i="0" sz="1700" u="none" cap="none" strike="noStrike">
              <a:solidFill>
                <a:schemeClr val="lt1"/>
              </a:solidFill>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lt1"/>
              </a:buClr>
              <a:buSzPts val="1700"/>
              <a:buFont typeface="Helvetica Neue Light"/>
              <a:buAutoNum type="arabicPeriod"/>
            </a:pPr>
            <a:r>
              <a:rPr b="0" i="0" lang="pt-BR" sz="1700" u="none" cap="none" strike="noStrike">
                <a:solidFill>
                  <a:schemeClr val="lt1"/>
                </a:solidFill>
                <a:latin typeface="Helvetica Neue Light"/>
                <a:ea typeface="Helvetica Neue Light"/>
                <a:cs typeface="Helvetica Neue Light"/>
                <a:sym typeface="Helvetica Neue Light"/>
              </a:rPr>
              <a:t>Vá na aula do dia</a:t>
            </a:r>
            <a:endParaRPr b="0" i="0" sz="1700" u="none" cap="none" strike="noStrike">
              <a:solidFill>
                <a:schemeClr val="lt1"/>
              </a:solidFill>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Helvetica Neue Light"/>
                <a:ea typeface="Helvetica Neue Light"/>
                <a:cs typeface="Helvetica Neue Light"/>
                <a:sym typeface="Helvetica Neue Light"/>
              </a:rPr>
              <a:t>Clique em </a:t>
            </a:r>
            <a:r>
              <a:rPr b="0" i="0" lang="pt-BR" sz="1700" u="none" cap="none" strike="noStrike">
                <a:solidFill>
                  <a:schemeClr val="dk1"/>
                </a:solidFill>
                <a:highlight>
                  <a:srgbClr val="EAFF6A"/>
                </a:highlight>
                <a:latin typeface="Helvetica Neue"/>
                <a:ea typeface="Helvetica Neue"/>
                <a:cs typeface="Helvetica Neue"/>
                <a:sym typeface="Helvetica Neue"/>
              </a:rPr>
              <a:t>Avaliar</a:t>
            </a:r>
            <a:endParaRPr b="0" i="0" sz="1700" u="none" cap="none" strike="noStrike">
              <a:solidFill>
                <a:schemeClr val="dk1"/>
              </a:solidFill>
              <a:highlight>
                <a:srgbClr val="EAFF6A"/>
              </a:highlight>
              <a:latin typeface="Helvetica Neue"/>
              <a:ea typeface="Helvetica Neue"/>
              <a:cs typeface="Helvetica Neue"/>
              <a:sym typeface="Helvetica Neue"/>
            </a:endParaRPr>
          </a:p>
        </p:txBody>
      </p:sp>
      <p:grpSp>
        <p:nvGrpSpPr>
          <p:cNvPr id="723" name="Google Shape;723;p167"/>
          <p:cNvGrpSpPr/>
          <p:nvPr/>
        </p:nvGrpSpPr>
        <p:grpSpPr>
          <a:xfrm>
            <a:off x="1527125" y="2646775"/>
            <a:ext cx="3705225" cy="923925"/>
            <a:chOff x="4463725" y="2301200"/>
            <a:chExt cx="3705225" cy="923925"/>
          </a:xfrm>
        </p:grpSpPr>
        <p:pic>
          <p:nvPicPr>
            <p:cNvPr id="724" name="Google Shape;724;p167"/>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725" name="Google Shape;725;p167"/>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726" name="Google Shape;726;p167"/>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EAFF6A"/>
                </a:solidFill>
                <a:latin typeface="Helvetica Neue Light"/>
                <a:ea typeface="Helvetica Neue Light"/>
                <a:cs typeface="Helvetica Neue Light"/>
                <a:sym typeface="Helvetica Neue Light"/>
              </a:rPr>
              <a:t>Seu feedback vale pontos para o Top 10!! 😎</a:t>
            </a:r>
            <a:endParaRPr b="0" i="0" sz="1400" u="none" cap="none" strike="noStrike">
              <a:solidFill>
                <a:srgbClr val="EAFF6A"/>
              </a:solidFill>
              <a:latin typeface="Helvetica Neue Light"/>
              <a:ea typeface="Helvetica Neue Light"/>
              <a:cs typeface="Helvetica Neue Light"/>
              <a:sym typeface="Helvetica Neue Light"/>
            </a:endParaRPr>
          </a:p>
        </p:txBody>
      </p:sp>
      <p:sp>
        <p:nvSpPr>
          <p:cNvPr id="727" name="Google Shape;727;p167"/>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Helvetica Neue"/>
                <a:ea typeface="Helvetica Neue"/>
                <a:cs typeface="Helvetica Neue"/>
                <a:sym typeface="Helvetica Neue"/>
              </a:rPr>
              <a:t>Deixe sua opinião!</a:t>
            </a:r>
            <a:endParaRPr b="1" i="0" sz="1900" u="none" cap="none" strike="noStrike">
              <a:solidFill>
                <a:schemeClr val="lt1"/>
              </a:solidFill>
              <a:latin typeface="Helvetica Neue"/>
              <a:ea typeface="Helvetica Neue"/>
              <a:cs typeface="Helvetica Neue"/>
              <a:sym typeface="Helvetica Neue"/>
            </a:endParaRPr>
          </a:p>
        </p:txBody>
      </p:sp>
      <p:pic>
        <p:nvPicPr>
          <p:cNvPr id="728" name="Google Shape;728;p167"/>
          <p:cNvPicPr preferRelativeResize="0"/>
          <p:nvPr/>
        </p:nvPicPr>
        <p:blipFill rotWithShape="1">
          <a:blip r:embed="rId5">
            <a:alphaModFix/>
          </a:blip>
          <a:srcRect b="14381" l="0" r="0" t="7839"/>
          <a:stretch/>
        </p:blipFill>
        <p:spPr>
          <a:xfrm>
            <a:off x="5473738" y="1273263"/>
            <a:ext cx="1996400" cy="1552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68"/>
          <p:cNvSpPr txBox="1"/>
          <p:nvPr/>
        </p:nvSpPr>
        <p:spPr>
          <a:xfrm>
            <a:off x="1445150" y="688825"/>
            <a:ext cx="7169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pt-BR" sz="4000" u="none" cap="none" strike="noStrike">
                <a:solidFill>
                  <a:srgbClr val="EAFF6A"/>
                </a:solidFill>
                <a:latin typeface="DM Sans"/>
                <a:ea typeface="DM Sans"/>
                <a:cs typeface="DM Sans"/>
                <a:sym typeface="DM Sans"/>
              </a:rPr>
              <a:t>Resumo da aula</a:t>
            </a:r>
            <a:endParaRPr b="1" i="0" sz="3500" u="none" cap="none" strike="noStrike">
              <a:solidFill>
                <a:srgbClr val="EAFF6A"/>
              </a:solidFill>
              <a:latin typeface="DM Sans"/>
              <a:ea typeface="DM Sans"/>
              <a:cs typeface="DM Sans"/>
              <a:sym typeface="DM Sans"/>
            </a:endParaRPr>
          </a:p>
        </p:txBody>
      </p:sp>
      <p:grpSp>
        <p:nvGrpSpPr>
          <p:cNvPr id="734" name="Google Shape;734;p168"/>
          <p:cNvGrpSpPr/>
          <p:nvPr/>
        </p:nvGrpSpPr>
        <p:grpSpPr>
          <a:xfrm>
            <a:off x="473351" y="619523"/>
            <a:ext cx="738900" cy="738900"/>
            <a:chOff x="473351" y="619523"/>
            <a:chExt cx="738900" cy="738900"/>
          </a:xfrm>
        </p:grpSpPr>
        <p:sp>
          <p:nvSpPr>
            <p:cNvPr id="735" name="Google Shape;735;p16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6" name="Google Shape;736;p168" title="ícono de repas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737" name="Google Shape;737;p168"/>
          <p:cNvSpPr txBox="1"/>
          <p:nvPr/>
        </p:nvSpPr>
        <p:spPr>
          <a:xfrm>
            <a:off x="473350" y="1873300"/>
            <a:ext cx="4814700" cy="1826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Recomendações </a:t>
            </a:r>
            <a:r>
              <a:rPr b="0" i="0" lang="pt-BR" sz="1350" u="none" cap="none" strike="noStrike">
                <a:solidFill>
                  <a:schemeClr val="lt1"/>
                </a:solidFill>
                <a:latin typeface="DM Sans"/>
                <a:ea typeface="DM Sans"/>
                <a:cs typeface="DM Sans"/>
                <a:sym typeface="DM Sans"/>
              </a:rPr>
              <a:t>para criação de arquivos HTML</a:t>
            </a:r>
            <a:endParaRPr b="0" i="0" sz="1350" u="none" cap="none" strike="noStrike">
              <a:solidFill>
                <a:schemeClr val="lt1"/>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Entendemos a e</a:t>
            </a:r>
            <a:r>
              <a:rPr b="0" i="0" lang="pt-BR" sz="1350" u="none" cap="none" strike="noStrike">
                <a:solidFill>
                  <a:schemeClr val="lt1"/>
                </a:solidFill>
                <a:latin typeface="DM Sans"/>
                <a:ea typeface="DM Sans"/>
                <a:cs typeface="DM Sans"/>
                <a:sym typeface="DM Sans"/>
              </a:rPr>
              <a:t>strutura de um código HTML</a:t>
            </a:r>
            <a:endParaRPr b="0" i="0" sz="1350" u="none" cap="none" strike="noStrike">
              <a:solidFill>
                <a:schemeClr val="lt1"/>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Conhece</a:t>
            </a:r>
            <a:r>
              <a:rPr lang="pt-BR" sz="1350">
                <a:solidFill>
                  <a:schemeClr val="lt1"/>
                </a:solidFill>
                <a:latin typeface="DM Sans"/>
                <a:ea typeface="DM Sans"/>
                <a:cs typeface="DM Sans"/>
                <a:sym typeface="DM Sans"/>
              </a:rPr>
              <a:t>mos</a:t>
            </a:r>
            <a:r>
              <a:rPr b="0" i="0" lang="pt-BR" sz="1350" u="none" cap="none" strike="noStrike">
                <a:solidFill>
                  <a:schemeClr val="lt1"/>
                </a:solidFill>
                <a:latin typeface="DM Sans"/>
                <a:ea typeface="DM Sans"/>
                <a:cs typeface="DM Sans"/>
                <a:sym typeface="DM Sans"/>
              </a:rPr>
              <a:t> e usa</a:t>
            </a:r>
            <a:r>
              <a:rPr lang="pt-BR" sz="1350">
                <a:solidFill>
                  <a:schemeClr val="lt1"/>
                </a:solidFill>
                <a:latin typeface="DM Sans"/>
                <a:ea typeface="DM Sans"/>
                <a:cs typeface="DM Sans"/>
                <a:sym typeface="DM Sans"/>
              </a:rPr>
              <a:t>mos algumas t</a:t>
            </a:r>
            <a:r>
              <a:rPr b="0" i="0" lang="pt-BR" sz="1350" u="none" cap="none" strike="noStrike">
                <a:solidFill>
                  <a:schemeClr val="lt1"/>
                </a:solidFill>
                <a:latin typeface="DM Sans"/>
                <a:ea typeface="DM Sans"/>
                <a:cs typeface="DM Sans"/>
                <a:sym typeface="DM Sans"/>
              </a:rPr>
              <a:t>ags</a:t>
            </a:r>
            <a:endParaRPr b="0" i="0" sz="1350" u="none" cap="none" strike="noStrike">
              <a:solidFill>
                <a:schemeClr val="lt1"/>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Vimos c</a:t>
            </a:r>
            <a:r>
              <a:rPr b="0" i="0" lang="pt-BR" sz="1350" u="none" cap="none" strike="noStrike">
                <a:solidFill>
                  <a:schemeClr val="lt1"/>
                </a:solidFill>
                <a:latin typeface="DM Sans"/>
                <a:ea typeface="DM Sans"/>
                <a:cs typeface="DM Sans"/>
                <a:sym typeface="DM Sans"/>
              </a:rPr>
              <a:t>omo inspecionar elementos na Web</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grpSp>
        <p:nvGrpSpPr>
          <p:cNvPr id="742" name="Google Shape;742;p169"/>
          <p:cNvGrpSpPr/>
          <p:nvPr/>
        </p:nvGrpSpPr>
        <p:grpSpPr>
          <a:xfrm>
            <a:off x="4202550" y="994173"/>
            <a:ext cx="738900" cy="738900"/>
            <a:chOff x="5323100" y="2467173"/>
            <a:chExt cx="738900" cy="738900"/>
          </a:xfrm>
        </p:grpSpPr>
        <p:sp>
          <p:nvSpPr>
            <p:cNvPr id="743" name="Google Shape;743;p16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44" name="Google Shape;744;p169"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745" name="Google Shape;745;p169"/>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Vamos definir os grupos e temas!</a:t>
            </a:r>
            <a:endParaRPr b="1" sz="40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9" name="Shape 749"/>
        <p:cNvGrpSpPr/>
        <p:nvPr/>
      </p:nvGrpSpPr>
      <p:grpSpPr>
        <a:xfrm>
          <a:off x="0" y="0"/>
          <a:ext cx="0" cy="0"/>
          <a:chOff x="0" y="0"/>
          <a:chExt cx="0" cy="0"/>
        </a:xfrm>
      </p:grpSpPr>
      <p:sp>
        <p:nvSpPr>
          <p:cNvPr id="750" name="Google Shape;750;p170"/>
          <p:cNvSpPr txBox="1"/>
          <p:nvPr/>
        </p:nvSpPr>
        <p:spPr>
          <a:xfrm>
            <a:off x="930550" y="1911550"/>
            <a:ext cx="7527000" cy="31353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Char char="✓"/>
            </a:pPr>
            <a:r>
              <a:rPr lang="pt-BR">
                <a:solidFill>
                  <a:schemeClr val="dk1"/>
                </a:solidFill>
                <a:latin typeface="DM Sans"/>
                <a:ea typeface="DM Sans"/>
                <a:cs typeface="DM Sans"/>
                <a:sym typeface="DM Sans"/>
              </a:rPr>
              <a:t>Ler a aba “</a:t>
            </a:r>
            <a:r>
              <a:rPr b="1" lang="pt-BR">
                <a:solidFill>
                  <a:schemeClr val="dk1"/>
                </a:solidFill>
                <a:latin typeface="DM Sans"/>
                <a:ea typeface="DM Sans"/>
                <a:cs typeface="DM Sans"/>
                <a:sym typeface="DM Sans"/>
              </a:rPr>
              <a:t>Leia-me”</a:t>
            </a:r>
            <a:r>
              <a:rPr lang="pt-BR">
                <a:solidFill>
                  <a:schemeClr val="dk1"/>
                </a:solidFill>
                <a:latin typeface="DM Sans"/>
                <a:ea typeface="DM Sans"/>
                <a:cs typeface="DM Sans"/>
                <a:sym typeface="DM Sans"/>
              </a:rPr>
              <a:t> da planilha de grupos, </a:t>
            </a:r>
            <a:r>
              <a:rPr lang="pt-BR">
                <a:solidFill>
                  <a:schemeClr val="dk1"/>
                </a:solidFill>
                <a:highlight>
                  <a:schemeClr val="lt2"/>
                </a:highlight>
                <a:latin typeface="DM Sans"/>
                <a:ea typeface="DM Sans"/>
                <a:cs typeface="DM Sans"/>
                <a:sym typeface="DM Sans"/>
              </a:rPr>
              <a:t>disponível na pasta da turma.</a:t>
            </a:r>
            <a:endParaRPr>
              <a:solidFill>
                <a:schemeClr val="dk1"/>
              </a:solidFill>
              <a:highlight>
                <a:schemeClr val="lt2"/>
              </a:highlight>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Char char="✓"/>
            </a:pPr>
            <a:r>
              <a:rPr lang="pt-BR">
                <a:solidFill>
                  <a:schemeClr val="dk1"/>
                </a:solidFill>
                <a:latin typeface="DM Sans"/>
                <a:ea typeface="DM Sans"/>
                <a:cs typeface="DM Sans"/>
                <a:sym typeface="DM Sans"/>
              </a:rPr>
              <a:t>Finalizar o preenchimento da aba </a:t>
            </a:r>
            <a:r>
              <a:rPr b="1" lang="pt-BR">
                <a:solidFill>
                  <a:schemeClr val="dk1"/>
                </a:solidFill>
                <a:latin typeface="DM Sans"/>
                <a:ea typeface="DM Sans"/>
                <a:cs typeface="DM Sans"/>
                <a:sym typeface="DM Sans"/>
              </a:rPr>
              <a:t>“2 - Escolha de grupo e tema”</a:t>
            </a:r>
            <a:r>
              <a:rPr lang="pt-BR">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04800" lvl="1" marL="914400" rtl="0" algn="l">
              <a:spcBef>
                <a:spcPts val="0"/>
              </a:spcBef>
              <a:spcAft>
                <a:spcPts val="0"/>
              </a:spcAft>
              <a:buClr>
                <a:srgbClr val="000000"/>
              </a:buClr>
              <a:buSzPts val="1200"/>
              <a:buFont typeface="DM Sans"/>
              <a:buChar char="●"/>
            </a:pPr>
            <a:r>
              <a:rPr lang="pt-BR" sz="1200">
                <a:solidFill>
                  <a:schemeClr val="dk1"/>
                </a:solidFill>
                <a:latin typeface="DM Sans"/>
                <a:ea typeface="DM Sans"/>
                <a:cs typeface="DM Sans"/>
                <a:sym typeface="DM Sans"/>
              </a:rPr>
              <a:t>Analisar propostas de temas na aba </a:t>
            </a:r>
            <a:r>
              <a:rPr b="1" lang="pt-BR" sz="1200">
                <a:solidFill>
                  <a:schemeClr val="dk1"/>
                </a:solidFill>
                <a:latin typeface="DM Sans"/>
                <a:ea typeface="DM Sans"/>
                <a:cs typeface="DM Sans"/>
                <a:sym typeface="DM Sans"/>
              </a:rPr>
              <a:t>“Lista de temas” </a:t>
            </a:r>
            <a:endParaRPr b="1" sz="1200">
              <a:solidFill>
                <a:schemeClr val="dk1"/>
              </a:solidFill>
              <a:latin typeface="DM Sans"/>
              <a:ea typeface="DM Sans"/>
              <a:cs typeface="DM Sans"/>
              <a:sym typeface="DM Sans"/>
            </a:endParaRPr>
          </a:p>
          <a:p>
            <a:pPr indent="-304800" lvl="1" marL="914400" rtl="0" algn="l">
              <a:spcBef>
                <a:spcPts val="0"/>
              </a:spcBef>
              <a:spcAft>
                <a:spcPts val="0"/>
              </a:spcAft>
              <a:buClr>
                <a:srgbClr val="000000"/>
              </a:buClr>
              <a:buSzPts val="1200"/>
              <a:buFont typeface="DM Sans"/>
              <a:buChar char="●"/>
            </a:pPr>
            <a:r>
              <a:rPr lang="pt-BR" sz="1200">
                <a:solidFill>
                  <a:schemeClr val="dk1"/>
                </a:solidFill>
                <a:latin typeface="DM Sans"/>
                <a:ea typeface="DM Sans"/>
                <a:cs typeface="DM Sans"/>
                <a:sym typeface="DM Sans"/>
              </a:rPr>
              <a:t>Analisar perfil dos colegas da turma na aba </a:t>
            </a:r>
            <a:r>
              <a:rPr b="1" lang="pt-BR" sz="1200">
                <a:solidFill>
                  <a:schemeClr val="dk1"/>
                </a:solidFill>
                <a:latin typeface="DM Sans"/>
                <a:ea typeface="DM Sans"/>
                <a:cs typeface="DM Sans"/>
                <a:sym typeface="DM Sans"/>
              </a:rPr>
              <a:t>“1 - Sobre a turma!”</a:t>
            </a:r>
            <a:endParaRPr b="1" sz="1200">
              <a:solidFill>
                <a:schemeClr val="dk1"/>
              </a:solidFill>
              <a:latin typeface="DM Sans"/>
              <a:ea typeface="DM Sans"/>
              <a:cs typeface="DM Sans"/>
              <a:sym typeface="DM Sans"/>
            </a:endParaRPr>
          </a:p>
          <a:p>
            <a:pPr indent="-304800" lvl="1" marL="914400" rtl="0" algn="l">
              <a:spcBef>
                <a:spcPts val="0"/>
              </a:spcBef>
              <a:spcAft>
                <a:spcPts val="0"/>
              </a:spcAft>
              <a:buClr>
                <a:srgbClr val="000000"/>
              </a:buClr>
              <a:buSzPts val="1200"/>
              <a:buFont typeface="DM Sans"/>
              <a:buChar char="●"/>
            </a:pPr>
            <a:r>
              <a:rPr lang="pt-BR" sz="1200">
                <a:solidFill>
                  <a:schemeClr val="dk1"/>
                </a:solidFill>
                <a:highlight>
                  <a:schemeClr val="lt2"/>
                </a:highlight>
                <a:latin typeface="DM Sans"/>
                <a:ea typeface="DM Sans"/>
                <a:cs typeface="DM Sans"/>
                <a:sym typeface="DM Sans"/>
              </a:rPr>
              <a:t>Escolher tema e grupo com base no interesse</a:t>
            </a:r>
            <a:endParaRPr sz="1200">
              <a:solidFill>
                <a:schemeClr val="dk1"/>
              </a:solidFill>
              <a:highlight>
                <a:schemeClr val="lt2"/>
              </a:highlight>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DM Sans"/>
              <a:buChar char="✓"/>
            </a:pPr>
            <a:r>
              <a:rPr b="1" lang="pt-BR">
                <a:solidFill>
                  <a:schemeClr val="dk1"/>
                </a:solidFill>
                <a:latin typeface="DM Sans"/>
                <a:ea typeface="DM Sans"/>
                <a:cs typeface="DM Sans"/>
                <a:sym typeface="DM Sans"/>
              </a:rPr>
              <a:t>Importante:</a:t>
            </a:r>
            <a:r>
              <a:rPr lang="pt-BR">
                <a:solidFill>
                  <a:schemeClr val="dk1"/>
                </a:solidFill>
                <a:latin typeface="DM Sans"/>
                <a:ea typeface="DM Sans"/>
                <a:cs typeface="DM Sans"/>
                <a:sym typeface="DM Sans"/>
              </a:rPr>
              <a:t> Na aula 3 haverá a primeira atividade com o grupo para conhecer melhor os integrantes.</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2"/>
              </a:buClr>
              <a:buSzPts val="1400"/>
              <a:buFont typeface="Helvetica Neue"/>
              <a:buChar char="✓"/>
            </a:pPr>
            <a:r>
              <a:rPr lang="pt-BR">
                <a:solidFill>
                  <a:schemeClr val="dk1"/>
                </a:solidFill>
                <a:latin typeface="DM Sans"/>
                <a:ea typeface="DM Sans"/>
                <a:cs typeface="DM Sans"/>
                <a:sym typeface="DM Sans"/>
              </a:rPr>
              <a:t>No </a:t>
            </a:r>
            <a:r>
              <a:rPr b="1" lang="pt-BR">
                <a:solidFill>
                  <a:schemeClr val="dk1"/>
                </a:solidFill>
                <a:latin typeface="DM Sans"/>
                <a:ea typeface="DM Sans"/>
                <a:cs typeface="DM Sans"/>
                <a:sym typeface="DM Sans"/>
              </a:rPr>
              <a:t>desafio complementar contido na plataforma</a:t>
            </a:r>
            <a:r>
              <a:rPr lang="pt-BR">
                <a:solidFill>
                  <a:schemeClr val="dk1"/>
                </a:solidFill>
                <a:latin typeface="DM Sans"/>
                <a:ea typeface="DM Sans"/>
                <a:cs typeface="DM Sans"/>
                <a:sym typeface="DM Sans"/>
              </a:rPr>
              <a:t>, enviar os nomes das pessoas que compõem seu grupo. </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b="1" sz="1150">
              <a:solidFill>
                <a:srgbClr val="999999"/>
              </a:solidFill>
              <a:latin typeface="DM Sans"/>
              <a:ea typeface="DM Sans"/>
              <a:cs typeface="DM Sans"/>
              <a:sym typeface="DM Sans"/>
            </a:endParaRPr>
          </a:p>
        </p:txBody>
      </p:sp>
      <p:sp>
        <p:nvSpPr>
          <p:cNvPr id="751" name="Google Shape;751;p170"/>
          <p:cNvSpPr txBox="1"/>
          <p:nvPr/>
        </p:nvSpPr>
        <p:spPr>
          <a:xfrm>
            <a:off x="499475" y="1077575"/>
            <a:ext cx="7527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400">
                <a:highlight>
                  <a:schemeClr val="lt2"/>
                </a:highlight>
                <a:latin typeface="DM Sans"/>
                <a:ea typeface="DM Sans"/>
                <a:cs typeface="DM Sans"/>
                <a:sym typeface="DM Sans"/>
              </a:rPr>
              <a:t>Vamos definir os grupos e temas!</a:t>
            </a:r>
            <a:endParaRPr b="1" sz="3400">
              <a:highlight>
                <a:schemeClr val="lt2"/>
              </a:highlight>
              <a:latin typeface="DM Sans"/>
              <a:ea typeface="DM Sans"/>
              <a:cs typeface="DM Sans"/>
              <a:sym typeface="DM Sans"/>
            </a:endParaRPr>
          </a:p>
        </p:txBody>
      </p:sp>
      <p:grpSp>
        <p:nvGrpSpPr>
          <p:cNvPr id="752" name="Google Shape;752;p170"/>
          <p:cNvGrpSpPr/>
          <p:nvPr/>
        </p:nvGrpSpPr>
        <p:grpSpPr>
          <a:xfrm>
            <a:off x="475509" y="468298"/>
            <a:ext cx="431074" cy="431074"/>
            <a:chOff x="5323100" y="2467173"/>
            <a:chExt cx="738900" cy="738900"/>
          </a:xfrm>
        </p:grpSpPr>
        <p:sp>
          <p:nvSpPr>
            <p:cNvPr id="753" name="Google Shape;753;p17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54" name="Google Shape;754;p170" title="ícono de desafío complementario"/>
            <p:cNvPicPr preferRelativeResize="0"/>
            <p:nvPr/>
          </p:nvPicPr>
          <p:blipFill rotWithShape="1">
            <a:blip r:embed="rId3">
              <a:alphaModFix/>
            </a:blip>
            <a:srcRect b="0" l="0" r="0" t="0"/>
            <a:stretch/>
          </p:blipFill>
          <p:spPr>
            <a:xfrm>
              <a:off x="5470107" y="2622261"/>
              <a:ext cx="428721" cy="428726"/>
            </a:xfrm>
            <a:prstGeom prst="rect">
              <a:avLst/>
            </a:prstGeom>
            <a:noFill/>
            <a:ln>
              <a:noFill/>
            </a:ln>
          </p:spPr>
        </p:pic>
      </p:grpSp>
      <p:sp>
        <p:nvSpPr>
          <p:cNvPr id="755" name="Google Shape;755;p170"/>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DESAF</a:t>
            </a:r>
            <a:r>
              <a:rPr lang="pt-BR" sz="1600">
                <a:solidFill>
                  <a:schemeClr val="dk1"/>
                </a:solidFill>
                <a:latin typeface="DM Sans"/>
                <a:ea typeface="DM Sans"/>
                <a:cs typeface="DM Sans"/>
                <a:sym typeface="DM Sans"/>
              </a:rPr>
              <a:t>I</a:t>
            </a:r>
            <a:r>
              <a:rPr b="0" i="0" lang="pt-BR" sz="1600" u="none" cap="none" strike="noStrike">
                <a:solidFill>
                  <a:schemeClr val="dk1"/>
                </a:solidFill>
                <a:latin typeface="DM Sans"/>
                <a:ea typeface="DM Sans"/>
                <a:cs typeface="DM Sans"/>
                <a:sym typeface="DM Sans"/>
              </a:rPr>
              <a:t>O COMPLEMENTAR</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9" name="Shape 759"/>
        <p:cNvGrpSpPr/>
        <p:nvPr/>
      </p:nvGrpSpPr>
      <p:grpSpPr>
        <a:xfrm>
          <a:off x="0" y="0"/>
          <a:ext cx="0" cy="0"/>
          <a:chOff x="0" y="0"/>
          <a:chExt cx="0" cy="0"/>
        </a:xfrm>
      </p:grpSpPr>
      <p:pic>
        <p:nvPicPr>
          <p:cNvPr id="760" name="Google Shape;760;p171"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761" name="Google Shape;761;p171"/>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71"/>
          <p:cNvSpPr txBox="1"/>
          <p:nvPr/>
        </p:nvSpPr>
        <p:spPr>
          <a:xfrm>
            <a:off x="501450" y="1081750"/>
            <a:ext cx="81411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600">
                <a:solidFill>
                  <a:schemeClr val="dk1"/>
                </a:solidFill>
                <a:latin typeface="DM Sans"/>
                <a:ea typeface="DM Sans"/>
                <a:cs typeface="DM Sans"/>
                <a:sym typeface="DM Sans"/>
              </a:rPr>
              <a:t>Grupos e projeto</a:t>
            </a:r>
            <a:endParaRPr b="1" sz="3600">
              <a:solidFill>
                <a:schemeClr val="dk1"/>
              </a:solidFill>
              <a:latin typeface="DM Sans"/>
              <a:ea typeface="DM Sans"/>
              <a:cs typeface="DM Sans"/>
              <a:sym typeface="DM Sans"/>
            </a:endParaRPr>
          </a:p>
        </p:txBody>
      </p:sp>
      <p:sp>
        <p:nvSpPr>
          <p:cNvPr id="763" name="Google Shape;763;p171"/>
          <p:cNvSpPr txBox="1"/>
          <p:nvPr/>
        </p:nvSpPr>
        <p:spPr>
          <a:xfrm>
            <a:off x="473350" y="1908175"/>
            <a:ext cx="5041200" cy="2987400"/>
          </a:xfrm>
          <a:prstGeom prst="rect">
            <a:avLst/>
          </a:prstGeom>
          <a:noFill/>
          <a:ln>
            <a:noFill/>
          </a:ln>
        </p:spPr>
        <p:txBody>
          <a:bodyPr anchorCtr="0" anchor="t" bIns="91425" lIns="91425" spcFirstLastPara="1" rIns="91425" wrap="square" tIns="91425">
            <a:spAutoFit/>
          </a:bodyPr>
          <a:lstStyle/>
          <a:p>
            <a:pPr indent="0" lvl="0" marL="0" rtl="0" algn="l">
              <a:lnSpc>
                <a:spcPct val="5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Helvetica Neue"/>
              <a:buChar char="✓"/>
            </a:pPr>
            <a:r>
              <a:rPr lang="pt-BR" sz="1350">
                <a:solidFill>
                  <a:schemeClr val="dk1"/>
                </a:solidFill>
                <a:latin typeface="DM Sans"/>
                <a:ea typeface="DM Sans"/>
                <a:cs typeface="DM Sans"/>
                <a:sym typeface="DM Sans"/>
              </a:rPr>
              <a:t>O projeto final, as entregas parciais do projeto final e os desafios entregáveis </a:t>
            </a:r>
            <a:r>
              <a:rPr b="1" lang="pt-BR" sz="1350">
                <a:solidFill>
                  <a:schemeClr val="dk1"/>
                </a:solidFill>
                <a:latin typeface="DM Sans"/>
                <a:ea typeface="DM Sans"/>
                <a:cs typeface="DM Sans"/>
                <a:sym typeface="DM Sans"/>
              </a:rPr>
              <a:t>são realizados em grupo</a:t>
            </a:r>
            <a:br>
              <a:rPr lang="pt-BR"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Helvetica Neue"/>
              <a:buChar char="✓"/>
            </a:pPr>
            <a:r>
              <a:rPr lang="pt-BR" sz="1350">
                <a:solidFill>
                  <a:schemeClr val="dk1"/>
                </a:solidFill>
                <a:latin typeface="DM Sans"/>
                <a:ea typeface="DM Sans"/>
                <a:cs typeface="DM Sans"/>
                <a:sym typeface="DM Sans"/>
              </a:rPr>
              <a:t>Grupos de </a:t>
            </a:r>
            <a:r>
              <a:rPr b="1" lang="pt-BR" sz="1350">
                <a:solidFill>
                  <a:schemeClr val="dk1"/>
                </a:solidFill>
                <a:latin typeface="DM Sans"/>
                <a:ea typeface="DM Sans"/>
                <a:cs typeface="DM Sans"/>
                <a:sym typeface="DM Sans"/>
              </a:rPr>
              <a:t>5 pessoas</a:t>
            </a:r>
            <a:r>
              <a:rPr lang="pt-BR" sz="1350">
                <a:solidFill>
                  <a:schemeClr val="dk1"/>
                </a:solidFill>
                <a:latin typeface="DM Sans"/>
                <a:ea typeface="DM Sans"/>
                <a:cs typeface="DM Sans"/>
                <a:sym typeface="DM Sans"/>
              </a:rPr>
              <a:t> (entre 4-6)</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Grupos com menos de 4 pessoas</a:t>
            </a:r>
            <a:r>
              <a:rPr b="1" lang="pt-BR" sz="1350">
                <a:solidFill>
                  <a:schemeClr val="dk1"/>
                </a:solidFill>
                <a:latin typeface="DM Sans"/>
                <a:ea typeface="DM Sans"/>
                <a:cs typeface="DM Sans"/>
                <a:sym typeface="DM Sans"/>
              </a:rPr>
              <a:t> serão redistribuídos</a:t>
            </a:r>
            <a:br>
              <a:rPr lang="pt-BR"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Os temas</a:t>
            </a:r>
            <a:r>
              <a:rPr b="1" lang="pt-BR" sz="1350">
                <a:solidFill>
                  <a:schemeClr val="dk1"/>
                </a:solidFill>
                <a:latin typeface="DM Sans"/>
                <a:ea typeface="DM Sans"/>
                <a:cs typeface="DM Sans"/>
                <a:sym typeface="DM Sans"/>
              </a:rPr>
              <a:t> são pré-definidos</a:t>
            </a:r>
            <a:r>
              <a:rPr lang="pt-BR" sz="1350">
                <a:solidFill>
                  <a:schemeClr val="dk1"/>
                </a:solidFill>
                <a:latin typeface="DM Sans"/>
                <a:ea typeface="DM Sans"/>
                <a:cs typeface="DM Sans"/>
                <a:sym typeface="DM Sans"/>
              </a:rPr>
              <a:t> com base em assuntos atuais e relevantes</a:t>
            </a:r>
            <a:br>
              <a:rPr lang="pt-BR"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Mais de um grupo pode fazer o </a:t>
            </a:r>
            <a:r>
              <a:rPr b="1" lang="pt-BR" sz="1350">
                <a:solidFill>
                  <a:schemeClr val="dk1"/>
                </a:solidFill>
                <a:latin typeface="DM Sans"/>
                <a:ea typeface="DM Sans"/>
                <a:cs typeface="DM Sans"/>
                <a:sym typeface="DM Sans"/>
              </a:rPr>
              <a:t>projeto sobre o mesmo tema</a:t>
            </a:r>
            <a:endParaRPr b="1"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p:txBody>
      </p:sp>
      <p:sp>
        <p:nvSpPr>
          <p:cNvPr id="764" name="Google Shape;764;p171"/>
          <p:cNvSpPr txBox="1"/>
          <p:nvPr/>
        </p:nvSpPr>
        <p:spPr>
          <a:xfrm>
            <a:off x="549525" y="655050"/>
            <a:ext cx="269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RELEMBRANDO…</a:t>
            </a:r>
            <a:endParaRPr sz="1600">
              <a:solidFill>
                <a:schemeClr val="dk1"/>
              </a:solidFill>
              <a:latin typeface="DM Sans"/>
              <a:ea typeface="DM Sans"/>
              <a:cs typeface="DM Sans"/>
              <a:sym typeface="DM Sans"/>
            </a:endParaRPr>
          </a:p>
        </p:txBody>
      </p:sp>
      <p:pic>
        <p:nvPicPr>
          <p:cNvPr id="765" name="Google Shape;765;p171"/>
          <p:cNvPicPr preferRelativeResize="0"/>
          <p:nvPr/>
        </p:nvPicPr>
        <p:blipFill>
          <a:blip r:embed="rId4">
            <a:alphaModFix/>
          </a:blip>
          <a:stretch>
            <a:fillRect/>
          </a:stretch>
        </p:blipFill>
        <p:spPr>
          <a:xfrm>
            <a:off x="7758388" y="4692275"/>
            <a:ext cx="1150750" cy="267575"/>
          </a:xfrm>
          <a:prstGeom prst="rect">
            <a:avLst/>
          </a:prstGeom>
          <a:noFill/>
          <a:ln>
            <a:noFill/>
          </a:ln>
        </p:spPr>
      </p:pic>
      <p:sp>
        <p:nvSpPr>
          <p:cNvPr id="766" name="Google Shape;766;p171"/>
          <p:cNvSpPr txBox="1"/>
          <p:nvPr/>
        </p:nvSpPr>
        <p:spPr>
          <a:xfrm>
            <a:off x="133300" y="141175"/>
            <a:ext cx="37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11111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72"/>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Benefícios 🎁</a:t>
            </a:r>
            <a:endParaRPr b="1" sz="4000">
              <a:solidFill>
                <a:srgbClr val="EAFF6A"/>
              </a:solidFill>
              <a:latin typeface="DM Sans"/>
              <a:ea typeface="DM Sans"/>
              <a:cs typeface="DM Sans"/>
              <a:sym typeface="DM Sans"/>
            </a:endParaRPr>
          </a:p>
        </p:txBody>
      </p:sp>
      <p:sp>
        <p:nvSpPr>
          <p:cNvPr id="772" name="Google Shape;772;p172"/>
          <p:cNvSpPr txBox="1"/>
          <p:nvPr/>
        </p:nvSpPr>
        <p:spPr>
          <a:xfrm>
            <a:off x="993100" y="1863750"/>
            <a:ext cx="70881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Você sabia que fazendo parte da comunidade Coderhouse você tem </a:t>
            </a:r>
            <a:r>
              <a:rPr b="1" lang="pt-BR" sz="2000">
                <a:solidFill>
                  <a:schemeClr val="dk1"/>
                </a:solidFill>
                <a:highlight>
                  <a:srgbClr val="EAFF6A"/>
                </a:highlight>
                <a:latin typeface="DM Sans"/>
                <a:ea typeface="DM Sans"/>
                <a:cs typeface="DM Sans"/>
                <a:sym typeface="DM Sans"/>
              </a:rPr>
              <a:t>20% de desconto adicional</a:t>
            </a:r>
            <a:r>
              <a:rPr b="1" lang="pt-BR" sz="2000">
                <a:solidFill>
                  <a:schemeClr val="lt1"/>
                </a:solidFill>
                <a:latin typeface="DM Sans"/>
                <a:ea typeface="DM Sans"/>
                <a:cs typeface="DM Sans"/>
                <a:sym typeface="DM Sans"/>
              </a:rPr>
              <a:t> em qualquer curso ou carreira fazendo a compra através da plataforma? 👀</a:t>
            </a:r>
            <a:endParaRPr b="1" sz="2000">
              <a:solidFill>
                <a:srgbClr val="DEFC52"/>
              </a:solidFill>
              <a:latin typeface="Helvetica Neue"/>
              <a:ea typeface="Helvetica Neue"/>
              <a:cs typeface="Helvetica Neue"/>
              <a:sym typeface="Helvetica Neue"/>
            </a:endParaRPr>
          </a:p>
        </p:txBody>
      </p:sp>
      <p:grpSp>
        <p:nvGrpSpPr>
          <p:cNvPr id="773" name="Google Shape;773;p172"/>
          <p:cNvGrpSpPr/>
          <p:nvPr/>
        </p:nvGrpSpPr>
        <p:grpSpPr>
          <a:xfrm>
            <a:off x="2965133" y="3538850"/>
            <a:ext cx="3213737" cy="785100"/>
            <a:chOff x="2815425" y="3385100"/>
            <a:chExt cx="3006302" cy="785100"/>
          </a:xfrm>
        </p:grpSpPr>
        <p:sp>
          <p:nvSpPr>
            <p:cNvPr id="774" name="Google Shape;774;p172"/>
            <p:cNvSpPr/>
            <p:nvPr/>
          </p:nvSpPr>
          <p:spPr>
            <a:xfrm>
              <a:off x="2815425" y="3408200"/>
              <a:ext cx="3006300" cy="7389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72"/>
            <p:cNvSpPr txBox="1"/>
            <p:nvPr/>
          </p:nvSpPr>
          <p:spPr>
            <a:xfrm>
              <a:off x="2815427" y="3385100"/>
              <a:ext cx="3006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DM Sans"/>
                  <a:ea typeface="DM Sans"/>
                  <a:cs typeface="DM Sans"/>
                  <a:sym typeface="DM Sans"/>
                </a:rPr>
                <a:t>No seu perfil, acesse a barra lateral e clique em 🛒</a:t>
              </a:r>
              <a:r>
                <a:rPr lang="pt-BR" sz="1300">
                  <a:solidFill>
                    <a:srgbClr val="EAFF6A"/>
                  </a:solidFill>
                  <a:latin typeface="DM Sans"/>
                  <a:ea typeface="DM Sans"/>
                  <a:cs typeface="DM Sans"/>
                  <a:sym typeface="DM Sans"/>
                </a:rPr>
                <a:t>Cursos e Carreiras. </a:t>
              </a:r>
              <a:r>
                <a:rPr lang="pt-BR" sz="1300">
                  <a:solidFill>
                    <a:schemeClr val="lt1"/>
                  </a:solidFill>
                  <a:latin typeface="DM Sans"/>
                  <a:ea typeface="DM Sans"/>
                  <a:cs typeface="DM Sans"/>
                  <a:sym typeface="DM Sans"/>
                </a:rPr>
                <a:t>Agora é só selecionar seu próximo passo!</a:t>
              </a:r>
              <a:endParaRPr sz="1300">
                <a:solidFill>
                  <a:schemeClr val="lt1"/>
                </a:solidFill>
                <a:latin typeface="DM Sans"/>
                <a:ea typeface="DM Sans"/>
                <a:cs typeface="DM Sans"/>
                <a:sym typeface="DM Sans"/>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73"/>
          <p:cNvSpPr/>
          <p:nvPr/>
        </p:nvSpPr>
        <p:spPr>
          <a:xfrm>
            <a:off x="508950" y="1278950"/>
            <a:ext cx="3088200" cy="1575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3"/>
          <p:cNvSpPr txBox="1"/>
          <p:nvPr/>
        </p:nvSpPr>
        <p:spPr>
          <a:xfrm>
            <a:off x="465275" y="822275"/>
            <a:ext cx="8141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DM Sans"/>
                <a:ea typeface="DM Sans"/>
                <a:cs typeface="DM Sans"/>
                <a:sym typeface="DM Sans"/>
              </a:rPr>
              <a:t>Referências</a:t>
            </a:r>
            <a:endParaRPr b="1" i="0" sz="4000" u="none" cap="none" strike="noStrike">
              <a:solidFill>
                <a:schemeClr val="dk1"/>
              </a:solidFill>
              <a:latin typeface="DM Sans"/>
              <a:ea typeface="DM Sans"/>
              <a:cs typeface="DM Sans"/>
              <a:sym typeface="DM Sans"/>
            </a:endParaRPr>
          </a:p>
        </p:txBody>
      </p:sp>
      <p:sp>
        <p:nvSpPr>
          <p:cNvPr id="782" name="Google Shape;782;p173"/>
          <p:cNvSpPr txBox="1"/>
          <p:nvPr/>
        </p:nvSpPr>
        <p:spPr>
          <a:xfrm>
            <a:off x="465275" y="1788450"/>
            <a:ext cx="6295500" cy="158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i="0" lang="pt-BR" sz="1350" u="none" cap="none" strike="noStrike">
                <a:solidFill>
                  <a:schemeClr val="dk1"/>
                </a:solidFill>
                <a:highlight>
                  <a:srgbClr val="EAFF6A"/>
                </a:highlight>
                <a:latin typeface="DM Sans"/>
                <a:ea typeface="DM Sans"/>
                <a:cs typeface="DM Sans"/>
                <a:sym typeface="DM Sans"/>
              </a:rPr>
              <a:t>Como a web funciona: </a:t>
            </a:r>
            <a:r>
              <a:rPr b="0" i="0" lang="pt-BR" sz="1350" u="sng" cap="none" strike="noStrike">
                <a:solidFill>
                  <a:schemeClr val="dk2"/>
                </a:solidFill>
                <a:latin typeface="DM Sans"/>
                <a:ea typeface="DM Sans"/>
                <a:cs typeface="DM Sans"/>
                <a:sym typeface="DM Sans"/>
                <a:hlinkClick r:id="rId3">
                  <a:extLst>
                    <a:ext uri="{A12FA001-AC4F-418D-AE19-62706E023703}">
                      <ahyp:hlinkClr val="tx"/>
                    </a:ext>
                  </a:extLst>
                </a:hlinkClick>
              </a:rPr>
              <a:t>https://developer.mozilla.org/pt-BR/docs/Learn/Getting_started_with_the_web/How_the_Web_works</a:t>
            </a:r>
            <a:endParaRPr b="0" i="0" sz="1350" u="none" cap="none" strike="noStrike">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i="0" lang="pt-BR" sz="1350" u="none" cap="none" strike="noStrike">
                <a:solidFill>
                  <a:schemeClr val="dk1"/>
                </a:solidFill>
                <a:highlight>
                  <a:srgbClr val="EAFF6A"/>
                </a:highlight>
                <a:latin typeface="DM Sans"/>
                <a:ea typeface="DM Sans"/>
                <a:cs typeface="DM Sans"/>
                <a:sym typeface="DM Sans"/>
              </a:rPr>
              <a:t>Compilador online para aprender e praticar de qualquer lugar:</a:t>
            </a:r>
            <a:r>
              <a:rPr b="1" i="0" lang="pt-BR" sz="1350" u="none" cap="none" strike="noStrike">
                <a:solidFill>
                  <a:schemeClr val="dk1"/>
                </a:solidFill>
                <a:latin typeface="DM Sans"/>
                <a:ea typeface="DM Sans"/>
                <a:cs typeface="DM Sans"/>
                <a:sym typeface="DM Sans"/>
              </a:rPr>
              <a:t> </a:t>
            </a:r>
            <a:r>
              <a:rPr b="0" i="0" lang="pt-BR" sz="1350" u="sng" cap="none" strike="noStrike">
                <a:solidFill>
                  <a:schemeClr val="dk2"/>
                </a:solidFill>
                <a:latin typeface="DM Sans"/>
                <a:ea typeface="DM Sans"/>
                <a:cs typeface="DM Sans"/>
                <a:sym typeface="DM Sans"/>
                <a:hlinkClick r:id="rId4">
                  <a:extLst>
                    <a:ext uri="{A12FA001-AC4F-418D-AE19-62706E023703}">
                      <ahyp:hlinkClr val="tx"/>
                    </a:ext>
                  </a:extLst>
                </a:hlinkClick>
              </a:rPr>
              <a:t>https://www.programiz.com/html/online-compiler/</a:t>
            </a:r>
            <a:endParaRPr b="0" i="0" sz="1350" u="none" cap="none" strike="noStrike">
              <a:solidFill>
                <a:schemeClr val="dk2"/>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74"/>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32"/>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Primeiros passos com HTML</a:t>
            </a:r>
            <a:endParaRPr b="1" i="0" sz="4000" u="none" cap="none" strike="noStrike">
              <a:solidFill>
                <a:srgbClr val="EAFF6A"/>
              </a:solidFill>
              <a:latin typeface="DM Sans"/>
              <a:ea typeface="DM Sans"/>
              <a:cs typeface="DM Sans"/>
              <a:sym typeface="DM Sans"/>
            </a:endParaRPr>
          </a:p>
        </p:txBody>
      </p:sp>
      <p:sp>
        <p:nvSpPr>
          <p:cNvPr id="412" name="Google Shape;412;p13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lt1"/>
                </a:solidFill>
                <a:latin typeface="DM Sans"/>
                <a:ea typeface="DM Sans"/>
                <a:cs typeface="DM Sans"/>
                <a:sym typeface="DM Sans"/>
              </a:rPr>
              <a:t>Aula 02.</a:t>
            </a:r>
            <a:r>
              <a:rPr b="0" i="0" lang="pt-BR" sz="1800" u="none" cap="none" strike="noStrike">
                <a:solidFill>
                  <a:schemeClr val="lt1"/>
                </a:solidFill>
                <a:latin typeface="DM Sans"/>
                <a:ea typeface="DM Sans"/>
                <a:cs typeface="DM Sans"/>
                <a:sym typeface="DM Sans"/>
              </a:rPr>
              <a:t> Desenvolvimento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33"/>
          <p:cNvSpPr txBox="1"/>
          <p:nvPr/>
        </p:nvSpPr>
        <p:spPr>
          <a:xfrm>
            <a:off x="501450" y="468275"/>
            <a:ext cx="8141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3000"/>
              <a:buFont typeface="Arial"/>
              <a:buNone/>
            </a:pPr>
            <a:r>
              <a:rPr b="1" i="0" lang="pt-BR" sz="3000" u="none" cap="none" strike="noStrike">
                <a:solidFill>
                  <a:srgbClr val="EAFF6A"/>
                </a:solidFill>
                <a:latin typeface="DM Sans"/>
                <a:ea typeface="DM Sans"/>
                <a:cs typeface="DM Sans"/>
                <a:sym typeface="DM Sans"/>
              </a:rPr>
              <a:t>Objetivos da aula</a:t>
            </a:r>
            <a:endParaRPr b="1" i="0" sz="3000" u="none" cap="none" strike="noStrike">
              <a:solidFill>
                <a:srgbClr val="EAFF6A"/>
              </a:solidFill>
              <a:latin typeface="DM Sans"/>
              <a:ea typeface="DM Sans"/>
              <a:cs typeface="DM Sans"/>
              <a:sym typeface="DM Sans"/>
            </a:endParaRPr>
          </a:p>
        </p:txBody>
      </p:sp>
      <p:pic>
        <p:nvPicPr>
          <p:cNvPr id="418" name="Google Shape;418;p133"/>
          <p:cNvPicPr preferRelativeResize="0"/>
          <p:nvPr/>
        </p:nvPicPr>
        <p:blipFill rotWithShape="1">
          <a:blip r:embed="rId3">
            <a:alphaModFix/>
          </a:blip>
          <a:srcRect b="0" l="0" r="0" t="0"/>
          <a:stretch/>
        </p:blipFill>
        <p:spPr>
          <a:xfrm>
            <a:off x="2172438" y="1738938"/>
            <a:ext cx="196975" cy="196975"/>
          </a:xfrm>
          <a:prstGeom prst="rect">
            <a:avLst/>
          </a:prstGeom>
          <a:noFill/>
          <a:ln>
            <a:noFill/>
          </a:ln>
        </p:spPr>
      </p:pic>
      <p:sp>
        <p:nvSpPr>
          <p:cNvPr id="419" name="Google Shape;419;p133"/>
          <p:cNvSpPr txBox="1"/>
          <p:nvPr/>
        </p:nvSpPr>
        <p:spPr>
          <a:xfrm>
            <a:off x="2690561" y="16452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50"/>
              <a:buFont typeface="Arial"/>
              <a:buNone/>
            </a:pPr>
            <a:r>
              <a:rPr b="0" i="0" lang="pt-BR" sz="1350" u="none" cap="none" strike="noStrike">
                <a:solidFill>
                  <a:schemeClr val="lt1"/>
                </a:solidFill>
                <a:latin typeface="DM Sans"/>
                <a:ea typeface="DM Sans"/>
                <a:cs typeface="DM Sans"/>
                <a:sym typeface="DM Sans"/>
              </a:rPr>
              <a:t>Compreender a sintaxe do HTML.</a:t>
            </a:r>
            <a:endParaRPr b="0" i="0" sz="1350" u="none" cap="none" strike="noStrike">
              <a:solidFill>
                <a:schemeClr val="lt1"/>
              </a:solidFill>
              <a:latin typeface="DM Sans"/>
              <a:ea typeface="DM Sans"/>
              <a:cs typeface="DM Sans"/>
              <a:sym typeface="DM Sans"/>
            </a:endParaRPr>
          </a:p>
        </p:txBody>
      </p:sp>
      <p:pic>
        <p:nvPicPr>
          <p:cNvPr id="420" name="Google Shape;420;p133"/>
          <p:cNvPicPr preferRelativeResize="0"/>
          <p:nvPr/>
        </p:nvPicPr>
        <p:blipFill rotWithShape="1">
          <a:blip r:embed="rId3">
            <a:alphaModFix/>
          </a:blip>
          <a:srcRect b="0" l="0" r="0" t="0"/>
          <a:stretch/>
        </p:blipFill>
        <p:spPr>
          <a:xfrm>
            <a:off x="2172138" y="2372338"/>
            <a:ext cx="196975" cy="196975"/>
          </a:xfrm>
          <a:prstGeom prst="rect">
            <a:avLst/>
          </a:prstGeom>
          <a:noFill/>
          <a:ln>
            <a:noFill/>
          </a:ln>
        </p:spPr>
      </p:pic>
      <p:sp>
        <p:nvSpPr>
          <p:cNvPr id="421" name="Google Shape;421;p133"/>
          <p:cNvSpPr txBox="1"/>
          <p:nvPr/>
        </p:nvSpPr>
        <p:spPr>
          <a:xfrm>
            <a:off x="2690561" y="224836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50"/>
              <a:buFont typeface="Arial"/>
              <a:buNone/>
            </a:pPr>
            <a:r>
              <a:rPr b="0" i="0" lang="pt-BR" sz="1350" u="none" cap="none" strike="noStrike">
                <a:solidFill>
                  <a:schemeClr val="lt1"/>
                </a:solidFill>
                <a:latin typeface="DM Sans"/>
                <a:ea typeface="DM Sans"/>
                <a:cs typeface="DM Sans"/>
                <a:sym typeface="DM Sans"/>
              </a:rPr>
              <a:t>Conhecer e aprender a usar as tags.</a:t>
            </a:r>
            <a:endParaRPr b="0" i="0" sz="1350" u="none" cap="none" strike="noStrike">
              <a:solidFill>
                <a:schemeClr val="lt1"/>
              </a:solidFill>
              <a:latin typeface="DM Sans"/>
              <a:ea typeface="DM Sans"/>
              <a:cs typeface="DM Sans"/>
              <a:sym typeface="DM Sans"/>
            </a:endParaRPr>
          </a:p>
        </p:txBody>
      </p:sp>
      <p:pic>
        <p:nvPicPr>
          <p:cNvPr id="422" name="Google Shape;422;p133"/>
          <p:cNvPicPr preferRelativeResize="0"/>
          <p:nvPr/>
        </p:nvPicPr>
        <p:blipFill rotWithShape="1">
          <a:blip r:embed="rId3">
            <a:alphaModFix/>
          </a:blip>
          <a:srcRect b="0" l="0" r="0" t="0"/>
          <a:stretch/>
        </p:blipFill>
        <p:spPr>
          <a:xfrm>
            <a:off x="2172138" y="3203563"/>
            <a:ext cx="196975" cy="196975"/>
          </a:xfrm>
          <a:prstGeom prst="rect">
            <a:avLst/>
          </a:prstGeom>
          <a:noFill/>
          <a:ln>
            <a:noFill/>
          </a:ln>
        </p:spPr>
      </p:pic>
      <p:sp>
        <p:nvSpPr>
          <p:cNvPr id="423" name="Google Shape;423;p133"/>
          <p:cNvSpPr txBox="1"/>
          <p:nvPr/>
        </p:nvSpPr>
        <p:spPr>
          <a:xfrm>
            <a:off x="2690561" y="31058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50"/>
              <a:buFont typeface="Arial"/>
              <a:buNone/>
            </a:pPr>
            <a:r>
              <a:rPr b="0" i="0" lang="pt-BR" sz="1350" u="none" cap="none" strike="noStrike">
                <a:solidFill>
                  <a:schemeClr val="lt1"/>
                </a:solidFill>
                <a:latin typeface="DM Sans"/>
                <a:ea typeface="DM Sans"/>
                <a:cs typeface="DM Sans"/>
                <a:sym typeface="DM Sans"/>
              </a:rPr>
              <a:t>Construir e entender nosso arquivo HTML.</a:t>
            </a:r>
            <a:endParaRPr b="0" i="0" sz="1350" u="none" cap="none" strike="noStrike">
              <a:solidFill>
                <a:schemeClr val="lt1"/>
              </a:solidFill>
              <a:latin typeface="DM Sans"/>
              <a:ea typeface="DM Sans"/>
              <a:cs typeface="DM Sans"/>
              <a:sym typeface="DM Sans"/>
            </a:endParaRPr>
          </a:p>
        </p:txBody>
      </p:sp>
      <p:cxnSp>
        <p:nvCxnSpPr>
          <p:cNvPr id="424" name="Google Shape;424;p133"/>
          <p:cNvCxnSpPr>
            <a:stCxn id="418" idx="2"/>
            <a:endCxn id="420" idx="0"/>
          </p:cNvCxnSpPr>
          <p:nvPr/>
        </p:nvCxnSpPr>
        <p:spPr>
          <a:xfrm flipH="1" rot="-5400000">
            <a:off x="2052976" y="2153863"/>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425" name="Google Shape;425;p133"/>
          <p:cNvCxnSpPr>
            <a:stCxn id="420" idx="2"/>
            <a:endCxn id="422" idx="0"/>
          </p:cNvCxnSpPr>
          <p:nvPr/>
        </p:nvCxnSpPr>
        <p:spPr>
          <a:xfrm flipH="1" rot="-5400000">
            <a:off x="1953826" y="2886113"/>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34"/>
          <p:cNvSpPr txBox="1"/>
          <p:nvPr/>
        </p:nvSpPr>
        <p:spPr>
          <a:xfrm>
            <a:off x="1461300" y="1997638"/>
            <a:ext cx="62214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Para Pensar!</a:t>
            </a:r>
            <a:endParaRPr b="1" i="0" sz="40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3000"/>
              <a:buFont typeface="Arial"/>
              <a:buNone/>
            </a:pPr>
            <a:r>
              <a:t/>
            </a:r>
            <a:endParaRPr b="1" i="0" sz="4000" u="none" cap="none" strike="noStrike">
              <a:solidFill>
                <a:schemeClr val="dk1"/>
              </a:solidFill>
              <a:latin typeface="DM Sans"/>
              <a:ea typeface="DM Sans"/>
              <a:cs typeface="DM Sans"/>
              <a:sym typeface="DM Sans"/>
            </a:endParaRPr>
          </a:p>
        </p:txBody>
      </p:sp>
      <p:sp>
        <p:nvSpPr>
          <p:cNvPr id="431" name="Google Shape;431;p134"/>
          <p:cNvSpPr txBox="1"/>
          <p:nvPr/>
        </p:nvSpPr>
        <p:spPr>
          <a:xfrm>
            <a:off x="987300" y="2826950"/>
            <a:ext cx="7169400" cy="1662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000"/>
              </a:spcBef>
              <a:spcAft>
                <a:spcPts val="0"/>
              </a:spcAft>
              <a:buClr>
                <a:schemeClr val="dk1"/>
              </a:buClr>
              <a:buSzPts val="2000"/>
              <a:buFont typeface="Arial"/>
              <a:buNone/>
            </a:pPr>
            <a:r>
              <a:rPr b="1" i="0" lang="pt-BR" sz="2000" u="none" cap="none" strike="noStrike">
                <a:solidFill>
                  <a:schemeClr val="dk1"/>
                </a:solidFill>
                <a:highlight>
                  <a:srgbClr val="EAFF6A"/>
                </a:highlight>
                <a:latin typeface="DM Sans"/>
                <a:ea typeface="DM Sans"/>
                <a:cs typeface="DM Sans"/>
                <a:sym typeface="DM Sans"/>
              </a:rPr>
              <a:t>HTML é uma linguagem de programação</a:t>
            </a:r>
            <a:endParaRPr b="1" i="0" sz="2000" u="none" cap="none" strike="noStrike">
              <a:solidFill>
                <a:schemeClr val="dk1"/>
              </a:solidFill>
              <a:highlight>
                <a:srgbClr val="EAFF6A"/>
              </a:highlight>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3600"/>
              <a:buFont typeface="Arial"/>
              <a:buNone/>
            </a:pPr>
            <a:r>
              <a:t/>
            </a:r>
            <a:endParaRPr b="0" i="0" sz="2000" u="none" cap="none" strike="noStrike">
              <a:solidFill>
                <a:schemeClr val="dk2"/>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2000"/>
              <a:buFont typeface="Arial"/>
              <a:buNone/>
            </a:pPr>
            <a:r>
              <a:rPr b="0" i="0" lang="pt-BR" sz="2000" u="none" cap="none" strike="noStrike">
                <a:solidFill>
                  <a:schemeClr val="dk1"/>
                </a:solidFill>
                <a:latin typeface="DM Sans"/>
                <a:ea typeface="DM Sans"/>
                <a:cs typeface="DM Sans"/>
                <a:sym typeface="DM Sans"/>
              </a:rPr>
              <a:t>Verdadeiro ou falso?</a:t>
            </a:r>
            <a:endParaRPr b="0" i="0" sz="20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2000"/>
              <a:buFont typeface="Arial"/>
              <a:buNone/>
            </a:pPr>
            <a:br>
              <a:rPr b="0" i="0" lang="pt-BR" sz="2000" u="none" cap="none" strike="noStrike">
                <a:solidFill>
                  <a:schemeClr val="dk1"/>
                </a:solidFill>
                <a:latin typeface="DM Sans"/>
                <a:ea typeface="DM Sans"/>
                <a:cs typeface="DM Sans"/>
                <a:sym typeface="DM Sans"/>
              </a:rPr>
            </a:br>
            <a:r>
              <a:rPr b="0" i="0" lang="pt-BR" sz="1600" u="none" cap="none" strike="noStrike">
                <a:solidFill>
                  <a:schemeClr val="dk1"/>
                </a:solidFill>
                <a:latin typeface="DM Sans"/>
                <a:ea typeface="DM Sans"/>
                <a:cs typeface="DM Sans"/>
                <a:sym typeface="DM Sans"/>
              </a:rPr>
              <a:t>Responda pelo chat</a:t>
            </a:r>
            <a:endParaRPr b="0" i="0" sz="1600" u="none" cap="none" strike="noStrike">
              <a:solidFill>
                <a:schemeClr val="dk1"/>
              </a:solidFill>
              <a:latin typeface="DM Sans"/>
              <a:ea typeface="DM Sans"/>
              <a:cs typeface="DM Sans"/>
              <a:sym typeface="DM Sans"/>
            </a:endParaRPr>
          </a:p>
        </p:txBody>
      </p:sp>
      <p:grpSp>
        <p:nvGrpSpPr>
          <p:cNvPr id="432" name="Google Shape;432;p134"/>
          <p:cNvGrpSpPr/>
          <p:nvPr/>
        </p:nvGrpSpPr>
        <p:grpSpPr>
          <a:xfrm>
            <a:off x="4202553" y="994238"/>
            <a:ext cx="738900" cy="738974"/>
            <a:chOff x="4202553" y="994238"/>
            <a:chExt cx="738900" cy="738974"/>
          </a:xfrm>
        </p:grpSpPr>
        <p:sp>
          <p:nvSpPr>
            <p:cNvPr id="433" name="Google Shape;433;p134"/>
            <p:cNvSpPr/>
            <p:nvPr/>
          </p:nvSpPr>
          <p:spPr>
            <a:xfrm>
              <a:off x="4202553" y="994238"/>
              <a:ext cx="738900" cy="738974"/>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4" name="Google Shape;434;p134"/>
            <p:cNvPicPr preferRelativeResize="0"/>
            <p:nvPr/>
          </p:nvPicPr>
          <p:blipFill rotWithShape="1">
            <a:blip r:embed="rId3">
              <a:alphaModFix/>
            </a:blip>
            <a:srcRect b="0" l="0" r="0" t="0"/>
            <a:stretch/>
          </p:blipFill>
          <p:spPr>
            <a:xfrm>
              <a:off x="4351975" y="1143700"/>
              <a:ext cx="440050" cy="44005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135"/>
          <p:cNvSpPr txBox="1"/>
          <p:nvPr/>
        </p:nvSpPr>
        <p:spPr>
          <a:xfrm>
            <a:off x="1461300" y="2171550"/>
            <a:ext cx="6221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3600"/>
              <a:buFont typeface="Arial"/>
              <a:buNone/>
            </a:pPr>
            <a:r>
              <a:rPr b="1" i="0" lang="pt-BR" sz="4000" u="none" cap="none" strike="noStrike">
                <a:solidFill>
                  <a:srgbClr val="121212"/>
                </a:solidFill>
                <a:latin typeface="DM Sans"/>
                <a:ea typeface="DM Sans"/>
                <a:cs typeface="DM Sans"/>
                <a:sym typeface="DM Sans"/>
              </a:rPr>
              <a:t>Arquivos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36"/>
          <p:cNvSpPr txBox="1"/>
          <p:nvPr/>
        </p:nvSpPr>
        <p:spPr>
          <a:xfrm>
            <a:off x="457725" y="613850"/>
            <a:ext cx="47301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10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Convenção de Arquivos</a:t>
            </a:r>
            <a:endParaRPr b="1" i="0" sz="3500" u="none" cap="none" strike="noStrike">
              <a:solidFill>
                <a:schemeClr val="dk1"/>
              </a:solidFill>
              <a:latin typeface="DM Sans"/>
              <a:ea typeface="DM Sans"/>
              <a:cs typeface="DM Sans"/>
              <a:sym typeface="DM Sans"/>
            </a:endParaRPr>
          </a:p>
        </p:txBody>
      </p:sp>
      <p:sp>
        <p:nvSpPr>
          <p:cNvPr id="445" name="Google Shape;445;p136"/>
          <p:cNvSpPr txBox="1"/>
          <p:nvPr/>
        </p:nvSpPr>
        <p:spPr>
          <a:xfrm>
            <a:off x="457725" y="2122125"/>
            <a:ext cx="4730100" cy="219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pt-BR" sz="1350" u="none" cap="none" strike="noStrike">
                <a:solidFill>
                  <a:schemeClr val="dk1"/>
                </a:solidFill>
                <a:latin typeface="DM Sans"/>
                <a:ea typeface="DM Sans"/>
                <a:cs typeface="DM Sans"/>
                <a:sym typeface="DM Sans"/>
              </a:rPr>
              <a:t>Não</a:t>
            </a:r>
            <a:r>
              <a:rPr b="0" i="0" lang="pt-BR" sz="1350" u="none" cap="none" strike="noStrike">
                <a:solidFill>
                  <a:schemeClr val="dk1"/>
                </a:solidFill>
                <a:latin typeface="DM Sans"/>
                <a:ea typeface="DM Sans"/>
                <a:cs typeface="DM Sans"/>
                <a:sym typeface="DM Sans"/>
              </a:rPr>
              <a:t> devem ter </a:t>
            </a:r>
            <a:r>
              <a:rPr b="1" i="0" lang="pt-BR" sz="1350" u="none" cap="none" strike="noStrike">
                <a:solidFill>
                  <a:schemeClr val="dk1"/>
                </a:solidFill>
                <a:latin typeface="DM Sans"/>
                <a:ea typeface="DM Sans"/>
                <a:cs typeface="DM Sans"/>
                <a:sym typeface="DM Sans"/>
              </a:rPr>
              <a:t>espaços,</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acentos</a:t>
            </a:r>
            <a:r>
              <a:rPr b="0" i="0" lang="pt-BR" sz="1350" u="none" cap="none" strike="noStrike">
                <a:solidFill>
                  <a:schemeClr val="dk1"/>
                </a:solidFill>
                <a:latin typeface="DM Sans"/>
                <a:ea typeface="DM Sans"/>
                <a:cs typeface="DM Sans"/>
                <a:sym typeface="DM Sans"/>
              </a:rPr>
              <a:t>, nem </a:t>
            </a:r>
            <a:r>
              <a:rPr b="1" i="0" lang="pt-BR" sz="1350" u="none" cap="none" strike="noStrike">
                <a:solidFill>
                  <a:schemeClr val="dk1"/>
                </a:solidFill>
                <a:latin typeface="DM Sans"/>
                <a:ea typeface="DM Sans"/>
                <a:cs typeface="DM Sans"/>
                <a:sym typeface="DM Sans"/>
              </a:rPr>
              <a:t>símbolos</a:t>
            </a:r>
            <a:r>
              <a:rPr b="0" i="0" lang="pt-BR" sz="1350" u="none" cap="none" strike="noStrike">
                <a:solidFill>
                  <a:schemeClr val="dk1"/>
                </a:solidFill>
                <a:latin typeface="DM Sans"/>
                <a:ea typeface="DM Sans"/>
                <a:cs typeface="DM Sans"/>
                <a:sym typeface="DM Sans"/>
              </a:rPr>
              <a:t> ou se forem várias palavras, </a:t>
            </a:r>
            <a:r>
              <a:rPr b="1" i="0" lang="pt-BR" sz="1350" u="none" cap="none" strike="noStrike">
                <a:solidFill>
                  <a:schemeClr val="dk1"/>
                </a:solidFill>
                <a:latin typeface="DM Sans"/>
                <a:ea typeface="DM Sans"/>
                <a:cs typeface="DM Sans"/>
                <a:sym typeface="DM Sans"/>
              </a:rPr>
              <a:t>use traços</a:t>
            </a:r>
            <a:r>
              <a:rPr b="0" i="0" lang="pt-BR" sz="1350" u="none" cap="none" strike="noStrike">
                <a:solidFill>
                  <a:schemeClr val="dk1"/>
                </a:solidFill>
                <a:latin typeface="DM Sans"/>
                <a:ea typeface="DM Sans"/>
                <a:cs typeface="DM Sans"/>
                <a:sym typeface="DM Sans"/>
              </a:rPr>
              <a:t> “ - “ ou “ _ “ ex.: “minha-p</a:t>
            </a:r>
            <a:r>
              <a:rPr lang="pt-BR" sz="1350">
                <a:solidFill>
                  <a:schemeClr val="dk1"/>
                </a:solidFill>
                <a:latin typeface="DM Sans"/>
                <a:ea typeface="DM Sans"/>
                <a:cs typeface="DM Sans"/>
                <a:sym typeface="DM Sans"/>
              </a:rPr>
              <a:t>a</a:t>
            </a:r>
            <a:r>
              <a:rPr b="0" i="0" lang="pt-BR" sz="1350" u="none" cap="none" strike="noStrike">
                <a:solidFill>
                  <a:schemeClr val="dk1"/>
                </a:solidFill>
                <a:latin typeface="DM Sans"/>
                <a:ea typeface="DM Sans"/>
                <a:cs typeface="DM Sans"/>
                <a:sym typeface="DM Sans"/>
              </a:rPr>
              <a:t>gina-web”</a:t>
            </a:r>
            <a:br>
              <a:rPr b="0" i="0" lang="pt-BR" sz="1350" u="none" cap="none" strike="noStrike">
                <a:solidFill>
                  <a:schemeClr val="dk1"/>
                </a:solidFill>
                <a:latin typeface="DM Sans"/>
                <a:ea typeface="DM Sans"/>
                <a:cs typeface="DM Sans"/>
                <a:sym typeface="DM Sans"/>
              </a:rPr>
            </a:br>
            <a:r>
              <a:rPr b="0" i="0" lang="pt-BR" sz="1350" u="none" cap="none" strike="noStrike">
                <a:solidFill>
                  <a:schemeClr val="dk1"/>
                </a:solidFill>
                <a:latin typeface="DM Sans"/>
                <a:ea typeface="DM Sans"/>
                <a:cs typeface="DM Sans"/>
                <a:sym typeface="DM Sans"/>
              </a:rPr>
              <a:t>Devem ser escritos em </a:t>
            </a:r>
            <a:r>
              <a:rPr b="1" i="0" lang="pt-BR" sz="1350" u="none" cap="none" strike="noStrike">
                <a:solidFill>
                  <a:schemeClr val="dk1"/>
                </a:solidFill>
                <a:latin typeface="DM Sans"/>
                <a:ea typeface="DM Sans"/>
                <a:cs typeface="DM Sans"/>
                <a:sym typeface="DM Sans"/>
              </a:rPr>
              <a:t>letras minúsculas</a:t>
            </a:r>
            <a:r>
              <a:rPr b="0" i="0" lang="pt-BR"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rPr b="0" i="0" lang="pt-BR" sz="1350" u="none" cap="none" strike="noStrike">
                <a:solidFill>
                  <a:schemeClr val="dk1"/>
                </a:solidFill>
                <a:latin typeface="DM Sans"/>
                <a:ea typeface="DM Sans"/>
                <a:cs typeface="DM Sans"/>
                <a:sym typeface="DM Sans"/>
              </a:rPr>
              <a:t>Devem ter a extensão “</a:t>
            </a:r>
            <a:r>
              <a:rPr b="1" i="0" lang="pt-BR" sz="1350" u="none" cap="none" strike="noStrike">
                <a:solidFill>
                  <a:schemeClr val="dk1"/>
                </a:solidFill>
                <a:latin typeface="DM Sans"/>
                <a:ea typeface="DM Sans"/>
                <a:cs typeface="DM Sans"/>
                <a:sym typeface="DM Sans"/>
              </a:rPr>
              <a:t>.html”</a:t>
            </a:r>
            <a:r>
              <a:rPr b="0" i="0" lang="pt-BR" sz="1350" u="none" cap="none" strike="noStrike">
                <a:solidFill>
                  <a:schemeClr val="dk1"/>
                </a:solidFill>
                <a:latin typeface="DM Sans"/>
                <a:ea typeface="DM Sans"/>
                <a:cs typeface="DM Sans"/>
                <a:sym typeface="DM Sans"/>
              </a:rPr>
              <a:t> (é a forma que o servidor web sabe que se trata de um documento web).</a:t>
            </a:r>
            <a:endParaRPr b="1"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1100"/>
              </a:spcBef>
              <a:spcAft>
                <a:spcPts val="1100"/>
              </a:spcAft>
              <a:buClr>
                <a:schemeClr val="dk1"/>
              </a:buClr>
              <a:buSzPts val="1100"/>
              <a:buFont typeface="Arial"/>
              <a:buNone/>
            </a:pPr>
            <a:r>
              <a:rPr b="1" i="0" lang="pt-BR" sz="1350" u="none" cap="none" strike="noStrike">
                <a:solidFill>
                  <a:schemeClr val="dk1"/>
                </a:solidFill>
                <a:highlight>
                  <a:srgbClr val="EAFF6A"/>
                </a:highlight>
                <a:latin typeface="DM Sans"/>
                <a:ea typeface="DM Sans"/>
                <a:cs typeface="DM Sans"/>
                <a:sym typeface="DM Sans"/>
              </a:rPr>
              <a:t>Atenção:</a:t>
            </a:r>
            <a:r>
              <a:rPr b="0" i="0" lang="pt-BR" sz="1350" u="none" cap="none" strike="noStrike">
                <a:solidFill>
                  <a:schemeClr val="dk1"/>
                </a:solidFill>
                <a:highlight>
                  <a:srgbClr val="EAFF6A"/>
                </a:highlight>
                <a:latin typeface="DM Sans"/>
                <a:ea typeface="DM Sans"/>
                <a:cs typeface="DM Sans"/>
                <a:sym typeface="DM Sans"/>
              </a:rPr>
              <a:t> ao salvar arquivos no Windows, verifique se eles não foram salvos com a extensão de arquivo dupla (</a:t>
            </a:r>
            <a:r>
              <a:rPr b="1" i="0" lang="pt-BR" sz="1350" u="none" cap="none" strike="noStrike">
                <a:solidFill>
                  <a:schemeClr val="dk1"/>
                </a:solidFill>
                <a:highlight>
                  <a:srgbClr val="EAFF6A"/>
                </a:highlight>
                <a:latin typeface="DM Sans"/>
                <a:ea typeface="DM Sans"/>
                <a:cs typeface="DM Sans"/>
                <a:sym typeface="DM Sans"/>
              </a:rPr>
              <a:t>arquivo.html.txt</a:t>
            </a:r>
            <a:r>
              <a:rPr b="0" i="0" lang="pt-BR" sz="1350" u="none" cap="none" strike="noStrike">
                <a:solidFill>
                  <a:schemeClr val="dk1"/>
                </a:solidFill>
                <a:highlight>
                  <a:srgbClr val="EAFF6A"/>
                </a:highlight>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